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28" r:id="rId2"/>
    <p:sldId id="263" r:id="rId3"/>
    <p:sldId id="316" r:id="rId4"/>
    <p:sldId id="272" r:id="rId5"/>
    <p:sldId id="273" r:id="rId6"/>
    <p:sldId id="274" r:id="rId7"/>
    <p:sldId id="329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30" r:id="rId17"/>
    <p:sldId id="331" r:id="rId18"/>
    <p:sldId id="332" r:id="rId19"/>
    <p:sldId id="333" r:id="rId20"/>
    <p:sldId id="32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4D0"/>
    <a:srgbClr val="FFFFFF"/>
    <a:srgbClr val="E5E5E5"/>
    <a:srgbClr val="1A1D1A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59" autoAdjust="0"/>
    <p:restoredTop sz="93684" autoAdjust="0"/>
  </p:normalViewPr>
  <p:slideViewPr>
    <p:cSldViewPr snapToGrid="0">
      <p:cViewPr>
        <p:scale>
          <a:sx n="77" d="100"/>
          <a:sy n="77" d="100"/>
        </p:scale>
        <p:origin x="-432" y="3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5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大侠素材铺  淘宝店：</a:t>
            </a:r>
            <a:r>
              <a:rPr lang="en-US" altLang="zh-CN" dirty="0" smtClean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大侠素材铺  淘宝店：</a:t>
            </a:r>
            <a:r>
              <a:rPr lang="en-US" altLang="zh-CN" dirty="0" smtClean="0"/>
              <a:t>https://dxpu.taobao.com/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48962" y="247616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18895" y="242405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14281" y="242405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408144" y="246358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23407" y="2842975"/>
            <a:ext cx="7706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Software Project </a:t>
            </a:r>
            <a:r>
              <a:rPr lang="en-US" altLang="zh-CN" sz="2800" b="1" dirty="0" smtClean="0"/>
              <a:t>and Process Management</a:t>
            </a:r>
            <a:endParaRPr lang="zh-CN" altLang="zh-CN" sz="2800" dirty="0"/>
          </a:p>
          <a:p>
            <a:r>
              <a:rPr lang="en-US" altLang="zh-CN" sz="2800" b="1" dirty="0"/>
              <a:t>Course Project </a:t>
            </a:r>
            <a:r>
              <a:rPr lang="en-US" altLang="zh-CN" sz="2800" b="1" dirty="0" smtClean="0"/>
              <a:t>Presentation</a:t>
            </a:r>
          </a:p>
          <a:p>
            <a:r>
              <a:rPr lang="en-US" altLang="zh-CN" sz="2800" b="1" dirty="0" smtClean="0"/>
              <a:t>——</a:t>
            </a:r>
            <a:r>
              <a:rPr lang="en-US" altLang="zh-CN" sz="2800" b="1" dirty="0"/>
              <a:t>Online Snack Store</a:t>
            </a:r>
            <a:endParaRPr lang="zh-CN" altLang="zh-CN" sz="28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26909" y="453769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7237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94359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31481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8604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5814" y="4471368"/>
            <a:ext cx="26264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Team Member</a:t>
            </a:r>
            <a:endParaRPr lang="zh-CN" altLang="zh-CN" sz="1600" dirty="0"/>
          </a:p>
          <a:p>
            <a:r>
              <a:rPr lang="en-US" altLang="zh-CN" sz="1600" dirty="0"/>
              <a:t>1853543 </a:t>
            </a:r>
            <a:r>
              <a:rPr lang="zh-CN" altLang="zh-CN" sz="1600" dirty="0"/>
              <a:t>黄弋鸥</a:t>
            </a:r>
          </a:p>
          <a:p>
            <a:r>
              <a:rPr lang="en-US" altLang="zh-CN" sz="1600" dirty="0"/>
              <a:t>1852345 </a:t>
            </a:r>
            <a:r>
              <a:rPr lang="zh-CN" altLang="zh-CN" sz="1600" dirty="0"/>
              <a:t>毛靖鑫</a:t>
            </a:r>
          </a:p>
          <a:p>
            <a:r>
              <a:rPr lang="en-US" altLang="zh-CN" sz="1600" dirty="0"/>
              <a:t>1853898 </a:t>
            </a:r>
            <a:r>
              <a:rPr lang="zh-CN" altLang="zh-CN" sz="1600" dirty="0"/>
              <a:t>谭忠煜</a:t>
            </a:r>
          </a:p>
          <a:p>
            <a:r>
              <a:rPr lang="en-US" altLang="zh-CN" sz="1600" dirty="0"/>
              <a:t>1851350 </a:t>
            </a:r>
            <a:r>
              <a:rPr lang="zh-CN" altLang="zh-CN" sz="1600" dirty="0"/>
              <a:t>陈扬森</a:t>
            </a:r>
          </a:p>
        </p:txBody>
      </p:sp>
      <p:sp>
        <p:nvSpPr>
          <p:cNvPr id="3" name="矩形 2"/>
          <p:cNvSpPr/>
          <p:nvPr/>
        </p:nvSpPr>
        <p:spPr>
          <a:xfrm>
            <a:off x="7283116" y="122714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6" grpId="0"/>
      <p:bldP spid="23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30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Categories of Risk </a:t>
            </a:r>
          </a:p>
        </p:txBody>
      </p:sp>
      <p:sp>
        <p:nvSpPr>
          <p:cNvPr id="432" name="矩形 4"/>
          <p:cNvSpPr txBox="1"/>
          <p:nvPr/>
        </p:nvSpPr>
        <p:spPr>
          <a:xfrm>
            <a:off x="6521163" y="2098064"/>
            <a:ext cx="4522294" cy="124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rPr dirty="0">
                <a:latin typeface="+mn-ea"/>
              </a:rPr>
              <a:t>Then, i</a:t>
            </a:r>
            <a:r>
              <a:rPr dirty="0">
                <a:latin typeface="+mn-ea"/>
                <a:cs typeface="Times New Roman"/>
                <a:sym typeface="Times New Roman"/>
              </a:rPr>
              <a:t>n this part, we reference to </a:t>
            </a:r>
            <a:r>
              <a:rPr b="1" dirty="0">
                <a:latin typeface="+mn-ea"/>
                <a:cs typeface="Times New Roman"/>
                <a:sym typeface="Times New Roman"/>
              </a:rPr>
              <a:t>“</a:t>
            </a:r>
            <a:r>
              <a:rPr b="1" dirty="0" err="1">
                <a:latin typeface="+mn-ea"/>
                <a:cs typeface="Times New Roman"/>
                <a:sym typeface="Times New Roman"/>
              </a:rPr>
              <a:t>Lyytinen-Mathiassen-Ropponen</a:t>
            </a:r>
            <a:r>
              <a:rPr b="1" dirty="0">
                <a:latin typeface="+mn-ea"/>
              </a:rPr>
              <a:t>” </a:t>
            </a:r>
            <a:r>
              <a:rPr dirty="0">
                <a:latin typeface="+mn-ea"/>
              </a:rPr>
              <a:t>risk framework and we divided the risk factors into four parts. </a:t>
            </a:r>
            <a:endParaRPr sz="1200" dirty="0">
              <a:latin typeface="+mn-ea"/>
            </a:endParaRPr>
          </a:p>
        </p:txBody>
      </p:sp>
      <p:pic>
        <p:nvPicPr>
          <p:cNvPr id="433" name="截屏2021-04-26 上午8.12.30.png" descr="截屏2021-04-26 上午8.1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374" y="1117885"/>
            <a:ext cx="5732174" cy="462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4parts.png" descr="4par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1713" y="3403600"/>
            <a:ext cx="3981195" cy="28562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941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animBg="1" advAuto="0"/>
      <p:bldP spid="43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37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8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Identification </a:t>
            </a:r>
          </a:p>
        </p:txBody>
      </p:sp>
      <p:sp>
        <p:nvSpPr>
          <p:cNvPr id="439" name="矩形 4"/>
          <p:cNvSpPr txBox="1"/>
          <p:nvPr/>
        </p:nvSpPr>
        <p:spPr>
          <a:xfrm>
            <a:off x="6521163" y="2098064"/>
            <a:ext cx="4522294" cy="246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In the risk identification of this project, we adopted the risk identification method combining </a:t>
            </a:r>
            <a:r>
              <a:rPr dirty="0">
                <a:latin typeface="+mn-ea"/>
                <a:sym typeface="Times Roman"/>
              </a:rPr>
              <a:t>Checklist method </a:t>
            </a:r>
            <a:r>
              <a:rPr dirty="0">
                <a:latin typeface="+mn-ea"/>
              </a:rPr>
              <a:t>and </a:t>
            </a:r>
            <a:r>
              <a:rPr dirty="0">
                <a:latin typeface="+mn-ea"/>
                <a:sym typeface="Times Roman"/>
              </a:rPr>
              <a:t>Brainstorming method</a:t>
            </a:r>
            <a:r>
              <a:rPr dirty="0">
                <a:latin typeface="+mn-ea"/>
              </a:rPr>
              <a:t>, referred to checklists models such as </a:t>
            </a:r>
            <a:r>
              <a:rPr b="1" dirty="0" err="1">
                <a:latin typeface="+mn-ea"/>
                <a:sym typeface="Times Roman"/>
              </a:rPr>
              <a:t>lyytinen</a:t>
            </a:r>
            <a:r>
              <a:rPr b="1" dirty="0">
                <a:latin typeface="+mn-ea"/>
                <a:sym typeface="Times Roman"/>
              </a:rPr>
              <a:t> model </a:t>
            </a:r>
            <a:r>
              <a:rPr b="1" dirty="0">
                <a:latin typeface="+mn-ea"/>
              </a:rPr>
              <a:t>and </a:t>
            </a:r>
            <a:r>
              <a:rPr b="1" dirty="0">
                <a:latin typeface="+mn-ea"/>
                <a:sym typeface="Times Roman"/>
              </a:rPr>
              <a:t>Barry Boehm model</a:t>
            </a:r>
            <a:r>
              <a:rPr dirty="0">
                <a:latin typeface="+mn-ea"/>
              </a:rPr>
              <a:t>, and established our own checklists as follows.</a:t>
            </a:r>
            <a:endParaRPr sz="1200" dirty="0">
              <a:latin typeface="+mn-ea"/>
              <a:sym typeface="Times Roman"/>
            </a:endParaRPr>
          </a:p>
        </p:txBody>
      </p:sp>
      <p:pic>
        <p:nvPicPr>
          <p:cNvPr id="440" name="Risk Indentification.png" descr="Risk Indentific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026" y="1079500"/>
            <a:ext cx="3868259" cy="53055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352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animBg="1" advAuto="0"/>
      <p:bldP spid="43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43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4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Analysis, Assessment and Prioritization </a:t>
            </a:r>
          </a:p>
        </p:txBody>
      </p:sp>
      <p:sp>
        <p:nvSpPr>
          <p:cNvPr id="445" name="矩形 4"/>
          <p:cNvSpPr txBox="1"/>
          <p:nvPr/>
        </p:nvSpPr>
        <p:spPr>
          <a:xfrm>
            <a:off x="6521163" y="2098064"/>
            <a:ext cx="4522294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dirty="0">
                <a:latin typeface="+mn-ea"/>
                <a:ea typeface="+mn-ea"/>
              </a:rPr>
              <a:t>Then we define the risk probability using score from 1 to 10, and we divide them into 4 levels from extra-high to extra-low. </a:t>
            </a:r>
            <a:endParaRPr sz="1200" dirty="0">
              <a:latin typeface="+mn-ea"/>
              <a:ea typeface="+mn-ea"/>
              <a:cs typeface="+mn-cs"/>
              <a:sym typeface="Times Roman"/>
            </a:endParaRPr>
          </a:p>
        </p:txBody>
      </p:sp>
      <p:pic>
        <p:nvPicPr>
          <p:cNvPr id="446" name="risk probability level.png" descr="risk probability lev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50" y="1022350"/>
            <a:ext cx="3393731" cy="203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risk impact level.png" descr="risk impact lev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5765" y="4032250"/>
            <a:ext cx="3569048" cy="203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risk level decision.png" descr="risk level decis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7615" y="4660969"/>
            <a:ext cx="3886201" cy="1358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943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4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51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Analysis, Assessment and Prioritization </a:t>
            </a:r>
          </a:p>
        </p:txBody>
      </p:sp>
      <p:sp>
        <p:nvSpPr>
          <p:cNvPr id="453" name="矩形 4"/>
          <p:cNvSpPr txBox="1"/>
          <p:nvPr/>
        </p:nvSpPr>
        <p:spPr>
          <a:xfrm>
            <a:off x="6660863" y="1386864"/>
            <a:ext cx="4889652" cy="215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After defining the levels, we analyzed the potential risks . Then we simulate the risk exposure during our brainstorming, and we use </a:t>
            </a:r>
            <a:r>
              <a:rPr b="1" dirty="0">
                <a:latin typeface="+mn-ea"/>
                <a:sym typeface="Times Roman"/>
              </a:rPr>
              <a:t>Barry </a:t>
            </a:r>
            <a:r>
              <a:rPr b="1" dirty="0" smtClean="0">
                <a:latin typeface="+mn-ea"/>
                <a:sym typeface="Times Roman"/>
              </a:rPr>
              <a:t>Boehm</a:t>
            </a:r>
            <a:r>
              <a:rPr lang="en-US" b="1" dirty="0" smtClean="0">
                <a:latin typeface="+mn-ea"/>
                <a:sym typeface="Times Roman"/>
              </a:rPr>
              <a:t>'</a:t>
            </a:r>
            <a:r>
              <a:rPr b="1" dirty="0" smtClean="0">
                <a:latin typeface="+mn-ea"/>
                <a:sym typeface="Times Roman"/>
              </a:rPr>
              <a:t>s </a:t>
            </a:r>
            <a:r>
              <a:rPr b="1" dirty="0">
                <a:latin typeface="+mn-ea"/>
                <a:sym typeface="Times Roman"/>
              </a:rPr>
              <a:t>method </a:t>
            </a:r>
            <a:r>
              <a:rPr dirty="0">
                <a:latin typeface="+mn-ea"/>
              </a:rPr>
              <a:t>for risk exposure assessment. The probability impact matrix is as follow.</a:t>
            </a:r>
            <a:endParaRPr sz="1200" dirty="0">
              <a:latin typeface="+mn-ea"/>
            </a:endParaRP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+mn-lt"/>
              <a:ea typeface="+mn-ea"/>
              <a:cs typeface="+mn-cs"/>
              <a:sym typeface="Times Roman"/>
            </a:endParaRPr>
          </a:p>
        </p:txBody>
      </p:sp>
      <p:pic>
        <p:nvPicPr>
          <p:cNvPr id="454" name="截屏2021-04-26 上午8.32.58.png" descr="截屏2021-04-26 上午8.32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719" y="1235275"/>
            <a:ext cx="5335491" cy="460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截屏2021-04-26 上午8.33.06.png" descr="截屏2021-04-26 上午8.33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939" y="1841500"/>
            <a:ext cx="5738638" cy="2936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Probability Impact Matrix.png" descr="Probability Impact Matri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6453" y="3309996"/>
            <a:ext cx="3878473" cy="33453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992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 animBg="1" advAuto="0"/>
      <p:bldP spid="45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59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0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2166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t>Risk Register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sp>
        <p:nvSpPr>
          <p:cNvPr id="461" name="矩形 4"/>
          <p:cNvSpPr txBox="1"/>
          <p:nvPr/>
        </p:nvSpPr>
        <p:spPr>
          <a:xfrm>
            <a:off x="6660863" y="1386864"/>
            <a:ext cx="4889652" cy="124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We picked out and examined what appear to be the most threatening risks to the project, creating and maintaining our findings in a </a:t>
            </a:r>
            <a:r>
              <a:rPr b="1" dirty="0">
                <a:latin typeface="+mn-ea"/>
                <a:sym typeface="Times Roman"/>
              </a:rPr>
              <a:t>Risk Register</a:t>
            </a:r>
            <a:r>
              <a:rPr dirty="0">
                <a:latin typeface="+mn-ea"/>
              </a:rPr>
              <a:t>. </a:t>
            </a:r>
            <a:endParaRPr sz="1200" dirty="0">
              <a:latin typeface="+mn-ea"/>
              <a:sym typeface="Times Roman"/>
            </a:endParaRPr>
          </a:p>
        </p:txBody>
      </p:sp>
      <p:pic>
        <p:nvPicPr>
          <p:cNvPr id="462" name="risk record1.png" descr="risk recor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714" y="2581817"/>
            <a:ext cx="4216074" cy="380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16193980638959.png" descr="161939806389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0" y="1079500"/>
            <a:ext cx="5287125" cy="52871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746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 advAuto="0"/>
      <p:bldP spid="459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66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Evaluation </a:t>
            </a:r>
          </a:p>
        </p:txBody>
      </p:sp>
      <p:sp>
        <p:nvSpPr>
          <p:cNvPr id="468" name="矩形 4"/>
          <p:cNvSpPr txBox="1"/>
          <p:nvPr/>
        </p:nvSpPr>
        <p:spPr>
          <a:xfrm>
            <a:off x="6152863" y="1247164"/>
            <a:ext cx="5265195" cy="345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latin typeface="+mn-ea"/>
              </a:rPr>
              <a:t>We use </a:t>
            </a:r>
            <a:r>
              <a:rPr b="1" dirty="0">
                <a:latin typeface="+mn-ea"/>
                <a:sym typeface="Times Roman"/>
              </a:rPr>
              <a:t>PERT(Program Evaluation and Review Technique) </a:t>
            </a:r>
            <a:r>
              <a:rPr dirty="0">
                <a:latin typeface="+mn-ea"/>
              </a:rPr>
              <a:t>for risk evaluation. PERT was developed to deal with the uncertainly surrounding estimates of task durations. </a:t>
            </a:r>
            <a:endParaRPr lang="en-US" sz="1200" dirty="0">
              <a:latin typeface="+mn-ea"/>
              <a:sym typeface="Times Roman"/>
            </a:endParaRP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First we divided the global task into sub-task, and estimating for three times,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Most likely time(a)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,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Optimistic time(m)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and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Pessimistic time(b)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, then using formula to calculating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Expected Duration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</a:rPr>
              <a:t>and </a:t>
            </a:r>
            <a:r>
              <a:rPr lang="en-US" altLang="zh-CN" sz="1866" dirty="0">
                <a:solidFill>
                  <a:srgbClr val="000000"/>
                </a:solidFill>
                <a:latin typeface="+mn-ea"/>
                <a:cs typeface="Times New Roman"/>
                <a:sym typeface="Times Roman"/>
              </a:rPr>
              <a:t>Activity Standard Deviations </a:t>
            </a:r>
          </a:p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200" dirty="0">
              <a:latin typeface="+mn-lt"/>
              <a:ea typeface="+mn-ea"/>
              <a:cs typeface="+mn-cs"/>
              <a:sym typeface="Times Roman"/>
            </a:endParaRPr>
          </a:p>
        </p:txBody>
      </p:sp>
      <p:pic>
        <p:nvPicPr>
          <p:cNvPr id="470" name="截屏2021-04-26 上午8.51.09.png" descr="截屏2021-04-26 上午8.5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050" y="4872181"/>
            <a:ext cx="2314822" cy="1363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ERT Activities Schedal.png" descr="PERT Activities Sched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1892176"/>
            <a:ext cx="4798878" cy="189965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矩形 4"/>
          <p:cNvSpPr txBox="1"/>
          <p:nvPr/>
        </p:nvSpPr>
        <p:spPr>
          <a:xfrm>
            <a:off x="907763" y="1324591"/>
            <a:ext cx="526519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15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PERT Activities Schedule </a:t>
            </a:r>
          </a:p>
        </p:txBody>
      </p:sp>
      <p:pic>
        <p:nvPicPr>
          <p:cNvPr id="473" name="Critical Path.png" descr="Critical Pa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899" y="3981366"/>
            <a:ext cx="5502711" cy="274973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矩形 4"/>
          <p:cNvSpPr txBox="1"/>
          <p:nvPr/>
        </p:nvSpPr>
        <p:spPr>
          <a:xfrm>
            <a:off x="778939" y="3798439"/>
            <a:ext cx="5265195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pPr>
            <a:r>
              <a:rPr sz="1533" dirty="0"/>
              <a:t>Project Cycle Activities Network Diagram</a:t>
            </a:r>
            <a:r>
              <a:rPr dirty="0"/>
              <a:t>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6779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animBg="1" advAuto="0"/>
      <p:bldP spid="466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41790" y="10111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Resource Allocation</a:t>
            </a: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2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Identify Resource Requirement</a:t>
            </a:r>
            <a:endParaRPr lang="zh-CN" altLang="en-US" sz="2800" dirty="0"/>
          </a:p>
        </p:txBody>
      </p:sp>
      <p:pic>
        <p:nvPicPr>
          <p:cNvPr id="5122" name="Picture 2" descr="E:\大学\202103\软件项目与过程管理\Assignment\pics\CP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9" y="1521460"/>
            <a:ext cx="7049280" cy="352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565860" y="5903066"/>
            <a:ext cx="7359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resource needed in every stage shows in the following </a:t>
            </a:r>
            <a:r>
              <a:rPr lang="en-US" altLang="zh-CN" b="1" dirty="0"/>
              <a:t>Resource Requirement List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36" y="512870"/>
            <a:ext cx="3927612" cy="539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Resource Scheduling</a:t>
            </a:r>
            <a:endParaRPr lang="zh-CN" altLang="en-US" sz="2800" dirty="0"/>
          </a:p>
        </p:txBody>
      </p:sp>
      <p:pic>
        <p:nvPicPr>
          <p:cNvPr id="6146" name="Picture 2" descr="E:\大学\202103\软件项目与过程管理\Assignment\pics\gantt and r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8" y="1343227"/>
            <a:ext cx="9440409" cy="4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8000" y="61451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The resource </a:t>
            </a:r>
            <a:r>
              <a:rPr lang="en-US" altLang="zh-CN" dirty="0"/>
              <a:t>histogram exported by Gantt chart.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1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Resource Scheduling</a:t>
            </a:r>
            <a:endParaRPr lang="zh-CN" altLang="en-US" sz="2800" dirty="0"/>
          </a:p>
        </p:txBody>
      </p:sp>
      <p:pic>
        <p:nvPicPr>
          <p:cNvPr id="7170" name="Picture 2" descr="E:\大学\202103\软件项目与过程管理\Assignment\pics\res allo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5" y="1807236"/>
            <a:ext cx="9686329" cy="26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41657" y="4661127"/>
            <a:ext cx="83086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We can </a:t>
            </a:r>
            <a:r>
              <a:rPr lang="en-US" altLang="zh-CN" dirty="0"/>
              <a:t>adjust the start date of some activities and split other, our </a:t>
            </a:r>
            <a:r>
              <a:rPr lang="en-US" altLang="zh-CN" b="1" dirty="0"/>
              <a:t>resource histogram </a:t>
            </a:r>
            <a:r>
              <a:rPr lang="en-US" altLang="zh-CN" dirty="0"/>
              <a:t>can be smoothed to contain resource demand at available levels. Updated smoothing resource histogram chart is shown below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We made the </a:t>
            </a:r>
            <a:r>
              <a:rPr lang="en-US" altLang="zh-CN" b="1" dirty="0"/>
              <a:t>resource histogram </a:t>
            </a:r>
            <a:r>
              <a:rPr lang="en-US" altLang="zh-CN" dirty="0" smtClean="0"/>
              <a:t>more smooth so we can assure that we will get wanted resource at necessary time.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6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7915" y="720575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01</a:t>
            </a:r>
            <a:endParaRPr lang="zh-CN" altLang="en-US" sz="32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3782335" y="2811362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03</a:t>
            </a:r>
            <a:endParaRPr lang="zh-CN" altLang="en-US" sz="3200" dirty="0"/>
          </a:p>
        </p:txBody>
      </p:sp>
      <p:sp>
        <p:nvSpPr>
          <p:cNvPr id="429" name="文本框 428"/>
          <p:cNvSpPr txBox="1"/>
          <p:nvPr/>
        </p:nvSpPr>
        <p:spPr>
          <a:xfrm>
            <a:off x="5739935" y="46805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04</a:t>
            </a:r>
            <a:endParaRPr lang="zh-CN" altLang="en-US" sz="3200" dirty="0"/>
          </a:p>
        </p:txBody>
      </p:sp>
      <p:sp>
        <p:nvSpPr>
          <p:cNvPr id="430" name="矩形 429"/>
          <p:cNvSpPr/>
          <p:nvPr/>
        </p:nvSpPr>
        <p:spPr>
          <a:xfrm>
            <a:off x="418160" y="2590679"/>
            <a:ext cx="3309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Business Case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1" name="矩形 430"/>
          <p:cNvSpPr/>
          <p:nvPr/>
        </p:nvSpPr>
        <p:spPr>
          <a:xfrm>
            <a:off x="3312281" y="5115895"/>
            <a:ext cx="18758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Project Charter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 smtClean="0">
                <a:solidFill>
                  <a:schemeClr val="tx2"/>
                </a:solidFill>
              </a:rPr>
              <a:t>Stakeholders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 smtClean="0">
                <a:solidFill>
                  <a:schemeClr val="tx2"/>
                </a:solidFill>
              </a:rPr>
              <a:t>WBS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 smtClean="0">
                <a:solidFill>
                  <a:schemeClr val="tx2"/>
                </a:solidFill>
              </a:rPr>
              <a:t>Activity Network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5084847" y="2924258"/>
            <a:ext cx="1742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Risk Management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5739935" y="5311772"/>
            <a:ext cx="1917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Resource Allocation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428"/>
          <p:cNvSpPr txBox="1"/>
          <p:nvPr/>
        </p:nvSpPr>
        <p:spPr>
          <a:xfrm>
            <a:off x="8198231" y="2582263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05</a:t>
            </a:r>
            <a:endParaRPr lang="zh-CN" altLang="en-US" sz="3200" dirty="0"/>
          </a:p>
        </p:txBody>
      </p:sp>
      <p:sp>
        <p:nvSpPr>
          <p:cNvPr id="40" name="矩形 39"/>
          <p:cNvSpPr/>
          <p:nvPr/>
        </p:nvSpPr>
        <p:spPr>
          <a:xfrm>
            <a:off x="8313870" y="2144402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Monitor and Control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41" name="文本框 428"/>
          <p:cNvSpPr txBox="1"/>
          <p:nvPr/>
        </p:nvSpPr>
        <p:spPr>
          <a:xfrm>
            <a:off x="9591611" y="483290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06</a:t>
            </a:r>
            <a:endParaRPr lang="zh-CN" altLang="en-US" sz="3200" dirty="0"/>
          </a:p>
        </p:txBody>
      </p:sp>
      <p:sp>
        <p:nvSpPr>
          <p:cNvPr id="42" name="矩形 41"/>
          <p:cNvSpPr/>
          <p:nvPr/>
        </p:nvSpPr>
        <p:spPr>
          <a:xfrm>
            <a:off x="9435689" y="5465661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2"/>
                </a:solidFill>
              </a:rPr>
              <a:t>Project Implement</a:t>
            </a:r>
          </a:p>
          <a:p>
            <a:r>
              <a:rPr lang="en-US" altLang="zh-CN" sz="1400" dirty="0" smtClean="0">
                <a:solidFill>
                  <a:schemeClr val="tx2"/>
                </a:solidFill>
              </a:rPr>
              <a:t>Prototype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202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212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21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1" grpId="0"/>
      <p:bldP spid="432" grpId="0"/>
      <p:bldP spid="433" grpId="0"/>
      <p:bldP spid="434" grpId="0" animBg="1"/>
      <p:bldP spid="435" grpId="0" animBg="1"/>
      <p:bldP spid="39" grpId="0"/>
      <p:bldP spid="39" grpId="1"/>
      <p:bldP spid="39" grpId="2"/>
      <p:bldP spid="40" grpId="0"/>
      <p:bldP spid="41" grpId="0"/>
      <p:bldP spid="41" grpId="1"/>
      <p:bldP spid="41" grpId="2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25188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860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70443" y="3198167"/>
            <a:ext cx="274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-153162" y="218875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84226" y="25148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5326" y="26514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210321" y="182203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419871" y="207920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281051" y="297526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-408051" y="266728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338201" y="2864136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-153162" y="218875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-446151" y="313344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300101" y="181321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81759" y="188062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-530996" y="2653881"/>
            <a:ext cx="126000" cy="12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231045" y="318957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-174689" y="2507742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2700">
              <a:schemeClr val="tx1">
                <a:alpha val="8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-285813" y="2999868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076325" y="231013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66499" y="1762190"/>
            <a:ext cx="50400" cy="50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164016" y="2397968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65637" y="2073923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9986735" y="216470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145355" y="3013789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0061380" y="4124131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49005" y="4534678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  <a:alpha val="61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839865" y="1266190"/>
            <a:ext cx="162000" cy="162000"/>
          </a:xfrm>
          <a:prstGeom prst="ellipse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864368" y="1072087"/>
            <a:ext cx="180000" cy="180000"/>
          </a:xfrm>
          <a:prstGeom prst="ellipse">
            <a:avLst/>
          </a:prstGeom>
          <a:solidFill>
            <a:schemeClr val="tx1">
              <a:lumMod val="85000"/>
              <a:lumOff val="15000"/>
              <a:alpha val="27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619633" y="93034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37462" y="3804870"/>
            <a:ext cx="126000" cy="126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95335" y="3152040"/>
            <a:ext cx="216000" cy="216000"/>
          </a:xfrm>
          <a:prstGeom prst="ellipse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63248" y="64339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66173" y="501781"/>
            <a:ext cx="108000" cy="108000"/>
          </a:xfrm>
          <a:prstGeom prst="ellipse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3438719" y="4283841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0229694" y="2044130"/>
            <a:ext cx="43200" cy="4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2210253" y="2998561"/>
            <a:ext cx="730250" cy="73025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1083" y="4851400"/>
            <a:ext cx="2006600" cy="2006600"/>
          </a:xfrm>
          <a:prstGeom prst="ellipse">
            <a:avLst/>
          </a:prstGeom>
          <a:solidFill>
            <a:schemeClr val="bg1">
              <a:lumMod val="65000"/>
              <a:alpha val="87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9083675" y="224064"/>
            <a:ext cx="939800" cy="939800"/>
          </a:xfrm>
          <a:prstGeom prst="ellipse">
            <a:avLst/>
          </a:prstGeom>
          <a:solidFill>
            <a:schemeClr val="bg1">
              <a:lumMod val="50000"/>
              <a:alpha val="87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0167906" y="4233636"/>
            <a:ext cx="939800" cy="939800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186958" y="2041641"/>
            <a:ext cx="1107440" cy="1107440"/>
          </a:xfrm>
          <a:prstGeom prst="ellipse">
            <a:avLst/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 descr="e7d195523061f1c011414db08df74492ac20befa3fb15586EED641F7DA837B3633596E05B8AE62E50B5E5456BD3C648DCE2D234CC482E88EB223CB95B207F69907A09C8021443F850886F0462B4D95DAE7E52E05A390C4CE625F38A433E56E1506C378848893C4809CC188E12B64E27FF9994B107CB3C3C2C94CAA84DC1D73C7FCCF51DAA75E7A6B"/>
          <p:cNvSpPr txBox="1"/>
          <p:nvPr/>
        </p:nvSpPr>
        <p:spPr>
          <a:xfrm>
            <a:off x="2907466" y="2637414"/>
            <a:ext cx="637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en-US" altLang="zh-CN" sz="9600" dirty="0" smtClean="0"/>
              <a:t>Thank You</a:t>
            </a:r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46 C 0.11901 -0.01157 0.19635 -0.03495 0.2651 -0.07917 C 0.33359 -0.12338 0.36015 -0.15532 0.41106 -0.1669 C 0.46198 -0.1787 0.5138 -0.14005 0.56796 -0.12523 C 0.62239 -0.11065 0.71106 -0.13472 0.74218 -0.1544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-84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91667E-6 -2.22222E-6 C 0.18282 0.00255 0.1961 0.29954 0.29584 0.29074 C 0.39545 0.28195 0.51576 0.0831 0.60339 0.06459 C 0.69089 0.04584 0.75847 0.17408 0.82097 0.17824 C 0.8836 0.18264 0.93672 0.10533 0.97917 0.09005 C 1.02201 0.07408 1.05065 0.09028 1.07982 0.10579 " pathEditMode="relative" rAng="0" ptsTypes="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145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4.07407E-6 C 0.08945 -0.02292 0.21015 -0.075 0.30989 -0.05232 C 0.40911 -0.02963 0.50976 0.12083 0.59648 0.13541 C 0.68307 0.15 0.76419 0.03703 0.82955 0.03541 C 0.89505 0.03356 0.94713 0.14051 0.98971 0.12523 C 1.03216 0.10926 1.0513 0.09884 1.08059 0.08634 " pathEditMode="relative" rAng="0" ptsTypes="AAAAAA">
                                      <p:cBhvr>
                                        <p:cTn id="19" dur="1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39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70833E-6 -0.00092 C 0.11536 0.02361 0.19036 -0.15717 0.28515 -0.15046 C 0.37903 -0.14352 0.4789 0.01875 0.56562 0.04051 C 0.65208 0.06204 0.73489 -0.0243 0.80416 -0.02106 C 0.87343 -0.01759 0.93867 0.07616 0.98125 0.06088 C 1.0237 0.04491 1.05495 0.02662 1.07903 -0.00185 " pathEditMode="relative" rAng="0" ptsTypes="AAAAAA">
                                      <p:cBhvr>
                                        <p:cTn id="21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43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0 C 0.21419 0.01574 0.20625 0.15463 0.29622 0.16481 C 0.38606 0.175 0.4496 0.06065 0.53893 0.06065 C 0.62786 0.06088 0.7539 0.15556 0.83046 0.16528 C 0.90716 0.17477 0.95872 0.11944 0.99882 0.11806 C 1.03867 0.1169 1.08085 0.11435 1.10872 0.13403 " pathEditMode="relative" rAng="0" ptsTypes="AAAAAA">
                                      <p:cBhvr>
                                        <p:cTn id="23" dur="2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831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0 C 0.20586 0.08495 0.26133 0.28264 0.34857 0.28287 C 0.43568 0.28287 0.51575 0.21551 0.55612 0.17731 C 0.59648 0.13889 0.64648 0.08519 0.70755 0.08611 C 0.76823 0.08704 0.88099 0.18449 0.92122 0.18287 C 0.96081 0.18171 1.07357 0.17824 1.10872 0.13102 " pathEditMode="relative" rAng="0" ptsTypes="AAAAAA">
                                      <p:cBhvr>
                                        <p:cTn id="25" dur="1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1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4.44444E-6 C 0.10208 -0.04908 0.21653 -0.11968 0.30768 -0.10232 C 0.39908 -0.0845 0.46875 0.08726 0.54713 0.10532 C 0.62565 0.12314 0.70755 0.00439 0.77799 0.00532 C 0.8483 0.00648 0.92682 0.12685 0.96953 0.11157 C 1.01185 0.0956 1.06171 0.07199 1.08606 0.04351 " pathEditMode="relative" rAng="0" ptsTypes="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-0.00093 C 0.08945 -0.02361 0.23542 0.26597 0.33333 0.26921 C 0.43125 0.27268 0.52266 0.02616 0.5875 0.01921 C 0.65234 0.01227 0.71289 0.13495 0.77943 0.14398 C 0.84557 0.15324 0.94323 0.08958 0.98581 0.0743 C 1.02825 0.05833 1.0513 0.09791 1.0806 0.08541 " pathEditMode="relative" rAng="0" ptsTypes="AAAAAA">
                                      <p:cBhvr>
                                        <p:cTn id="29" dur="1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45833E-6 -0.00092 C 0.11523 0.02361 0.20664 -0.0368 0.30169 -0.03009 C 0.39557 -0.02315 0.47864 0.03565 0.56562 0.04028 C 0.65247 0.04491 0.7539 -0.00555 0.82318 -0.00231 C 0.89258 0.00116 0.93854 0.07593 0.98125 0.06065 C 1.02357 0.04468 1.05495 0.02639 1.07904 -0.00185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0 L -0.33399 0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0 L -0.3306 0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79167E-6 4.44444E-6 C 0.20964 0.00347 0.22487 0.41944 0.33933 0.40717 C 0.45352 0.39467 0.59154 0.1162 0.69206 0.09027 C 0.79245 0.06412 0.86993 0.24375 0.94167 0.24953 C 1.01355 0.25555 1.07448 0.14745 1.12318 0.12592 C 1.17227 0.1037 1.20521 0.12638 1.23868 0.14814 " pathEditMode="relative" rAng="0" ptsTypes="AAAAAA">
                                      <p:cBhvr>
                                        <p:cTn id="37" dur="144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27" y="203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75E-6 3.7037E-6 C 0.09843 -0.04144 0.23138 -0.13542 0.34114 -0.09445 C 0.45039 -0.05348 0.56119 0.21828 0.65677 0.24444 C 0.75208 0.27083 0.8414 0.06689 0.91341 0.06389 C 0.98541 0.06064 1.04283 0.2537 1.08971 0.22615 C 1.13645 0.19722 1.15755 0.17847 1.18984 0.15601 " pathEditMode="relative" rAng="0" ptsTypes="AAAAAA">
                                      <p:cBhvr>
                                        <p:cTn id="39" dur="11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7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0" nodeType="withEffect">
                                  <p:stCondLst>
                                    <p:cond delay="2638"/>
                                  </p:stCondLst>
                                  <p:childTnLst>
                                    <p:animMotion origin="layout" path="M -3.54167E-6 -0.00023 C 0.11524 0.02384 0.20092 -0.20486 0.30287 -0.18148 C 0.4043 -0.1581 0.52266 0.11806 0.61094 0.13982 C 0.69909 0.16181 0.77227 -0.01967 0.83217 -0.05023 C 0.89258 -0.08102 0.93946 -0.0588 0.97188 -0.04444 C 1.00417 -0.03009 1.05495 0.02685 1.07904 -0.00139 " pathEditMode="relative" rAng="0" ptsTypes="AAAAAA">
                                      <p:cBhvr>
                                        <p:cTn id="41" dur="14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0" nodeType="withEffect">
                                  <p:stCondLst>
                                    <p:cond delay="2938"/>
                                  </p:stCondLst>
                                  <p:childTnLst>
                                    <p:animMotion origin="layout" path="M -2.5E-6 0.00093 C 0.25404 0.02246 0.25977 0.32454 0.38373 0.32408 C 0.50782 0.32338 0.63789 -0.00833 0.74375 -0.00185 C 0.84935 0.00463 0.93412 0.34468 1.01836 0.36273 C 1.10235 0.38056 1.20078 0.10764 1.24844 0.10556 C 1.29545 0.10394 1.28203 0.16644 1.31511 0.19468 " pathEditMode="relative" rAng="0" ptsTypes="AAAAAA">
                                      <p:cBhvr>
                                        <p:cTn id="43" dur="124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55" y="179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grpId="0" nodeType="withEffect">
                                  <p:stCondLst>
                                    <p:cond delay="2788"/>
                                  </p:stCondLst>
                                  <p:childTnLst>
                                    <p:animMotion origin="layout" path="M 1.25E-6 -4.81481E-6 C 0.22708 0.11783 0.28841 0.39237 0.38463 0.39283 C 0.48073 0.39283 0.56914 0.29908 0.61367 0.24607 C 0.65833 0.19283 0.71341 0.11829 0.78086 0.11945 C 0.84779 0.12084 0.97226 0.25602 1.01667 0.25394 C 1.06042 0.25232 1.18489 0.24746 1.2237 0.18195 " pathEditMode="relative" rAng="0" ptsTypes="AAAAAA">
                                      <p:cBhvr>
                                        <p:cTn id="45" dur="13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85" y="1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grpId="0" nodeType="withEffect">
                                  <p:stCondLst>
                                    <p:cond delay="2863"/>
                                  </p:stCondLst>
                                  <p:childTnLst>
                                    <p:animMotion origin="layout" path="M -2.5E-6 0.06458 C 0.11237 -0.01482 0.23841 -0.12871 0.3388 -0.1007 C 0.43959 -0.072 0.51628 0.20555 0.60261 0.23472 C 0.68907 0.26342 0.7793 0.07175 0.8569 0.07314 C 0.93438 0.075 1.02084 0.26944 1.06797 0.24467 C 1.11459 0.21898 1.16953 0.18078 1.19636 0.13495 " pathEditMode="relative" rAng="0" ptsTypes="AAAAAA">
                                      <p:cBhvr>
                                        <p:cTn id="47" dur="140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18" y="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grpId="0" nodeType="withEffect">
                                  <p:stCondLst>
                                    <p:cond delay="2713"/>
                                  </p:stCondLst>
                                  <p:childTnLst>
                                    <p:animMotion origin="layout" path="M -1.73472E-18 -0.00093 C 0.08945 -0.02361 0.23542 0.26597 0.33333 0.26921 C 0.43125 0.27269 0.52266 0.02616 0.5875 0.01921 C 0.65234 0.01227 0.71289 0.13495 0.77943 0.14398 C 0.84557 0.15324 0.94323 0.08958 0.98581 0.07431 C 1.02826 0.05833 1.0513 0.09792 1.0806 0.08542 " pathEditMode="relative" rAng="0" ptsTypes="AAAAAA">
                                      <p:cBhvr>
                                        <p:cTn id="49" dur="112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342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0" nodeType="withEffect">
                                  <p:stCondLst>
                                    <p:cond delay="2563"/>
                                  </p:stCondLst>
                                  <p:childTnLst>
                                    <p:animMotion origin="layout" path="M 4.58333E-6 0.07801 C 0.12565 0.16759 0.22526 -0.05278 0.3289 -0.02847 C 0.43138 -0.00301 0.522 0.21134 0.61679 0.22824 C 0.71158 0.24514 0.82213 0.06111 0.89765 0.07292 C 0.97343 0.08565 1.02356 0.35833 1.07005 0.30255 C 1.11627 0.24444 1.15052 0.17755 1.17682 0.07454 " pathEditMode="relative" rAng="0" ptsTypes="AAAAAA">
                                      <p:cBhvr>
                                        <p:cTn id="51" dur="13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41" y="61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75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07 C -0.10885 -0.00232 -0.16679 -0.00278 -0.23528 -0.00324 C -0.30364 -0.00417 -0.42695 -0.00533 -0.6207 -0.00741 " pathEditMode="relative" rAng="0" ptsTypes="AAA">
                                      <p:cBhvr>
                                        <p:cTn id="56" dur="1125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-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75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path" presetSubtype="0" decel="46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6 -0.00208 C -0.01758 -0.00046 -0.02682 7.40741E-7 -0.03737 0.00093 C -0.04844 0.00162 -0.06771 0.00301 -0.09831 0.00602 " pathEditMode="relative" rAng="0" ptsTypes="AAA">
                                      <p:cBhvr>
                                        <p:cTn id="61" dur="1125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75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7 C -0.00755 -0.0007 -0.02461 0.00116 -0.04375 0.00324 C -0.06341 0.00463 0.01016 0.00069 -0.11667 0.00926 C -0.14362 0.0118 -0.67292 0.04375 -0.8069 0.05347 " pathEditMode="relative" rAng="0" ptsTypes="AAAA">
                                      <p:cBhvr>
                                        <p:cTn id="66" dur="1125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39" y="270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68" dur="7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70" dur="1125" fill="hold"/>
                                        <p:tgtEl>
                                          <p:spTgt spid="3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6 -0.00069 C -0.12344 0.02176 -0.18959 0.03079 -0.26654 0.03958 C -0.34492 0.05093 -0.48477 0.07037 -0.70521 0.1037 " pathEditMode="relative" rAng="0" ptsTypes="AAA">
                                      <p:cBhvr>
                                        <p:cTn id="75" dur="1125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7" y="520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75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27 -0.0007 C -0.02605 0.00393 -0.03985 0.00555 -0.05599 0.0074 C -0.0724 0.00972 -0.1017 0.01365 -0.14792 0.0206 " pathEditMode="relative" rAng="0" ptsTypes="AAA">
                                      <p:cBhvr>
                                        <p:cTn id="80" dur="1125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2" dur="7" fill="hold"/>
                                        <p:tgtEl>
                                          <p:spTgt spid="9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84" dur="1125" fill="hold"/>
                                        <p:tgtEl>
                                          <p:spTgt spid="99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75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1.11022E-16 2.59259E-6 C -0.01706 -0.00486 -0.0362 -0.0088 -0.0668 -0.01204 C -0.0974 -0.01528 -0.19023 -0.02014 -0.30469 -0.0206 " pathEditMode="relative" rAng="0" ptsTypes="AAA">
                                      <p:cBhvr>
                                        <p:cTn id="89" dur="1313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10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1" dur="7" fill="hold"/>
                                        <p:tgtEl>
                                          <p:spTgt spid="5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93" dur="1313" fill="hold"/>
                                        <p:tgtEl>
                                          <p:spTgt spid="55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7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3.33333E-6 3.7037E-6 C -0.05286 0.00185 -0.08424 0.00509 -0.11224 0.00694 C -0.13958 0.00879 -0.20156 0.01481 -0.29882 0.02754 " pathEditMode="relative" rAng="0" ptsTypes="AAA">
                                      <p:cBhvr>
                                        <p:cTn id="98" dur="15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36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7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decel="4600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animMotion origin="layout" path="M 2.5E-6 3.46945E-18 C -0.0444 0.00532 -0.06862 0.00718 -0.09662 0.01019 C -0.125 0.01273 -0.17591 0.01713 -0.25612 0.02708 " pathEditMode="relative" rAng="0" ptsTypes="AAA">
                                      <p:cBhvr>
                                        <p:cTn id="103" dur="1313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34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78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7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decel="46000" fill="hold" grpId="1" nodeType="withEffect">
                                  <p:stCondLst>
                                    <p:cond delay="3078"/>
                                  </p:stCondLst>
                                  <p:childTnLst>
                                    <p:animMotion origin="layout" path="M -0.00013 -0.00023 C -0.06028 0.00416 -0.33086 0.03009 -0.3733 0.03333 C -0.41601 0.03657 -0.50117 0.03796 -0.74817 0.03773 " pathEditMode="relative" rAng="0" ptsTypes="AAA">
                                      <p:cBhvr>
                                        <p:cTn id="108" dur="1688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09" y="189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0" dur="7" fill="hold"/>
                                        <p:tgtEl>
                                          <p:spTgt spid="12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decel="100000" fill="hold" grpId="3" nodeType="withEffect">
                                  <p:stCondLst>
                                    <p:cond delay="3078"/>
                                  </p:stCondLst>
                                  <p:childTnLst>
                                    <p:animScale>
                                      <p:cBhvr>
                                        <p:cTn id="112" dur="1688" fill="hold"/>
                                        <p:tgtEl>
                                          <p:spTgt spid="12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445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75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0" presetClass="path" presetSubtype="0" decel="46000" fill="hold" grpId="1" nodeType="withEffect">
                                  <p:stCondLst>
                                    <p:cond delay="3445"/>
                                  </p:stCondLst>
                                  <p:childTnLst>
                                    <p:animMotion origin="layout" path="M -0.00039 -0.00069 C -0.00273 -0.00069 -0.00716 -0.00208 -0.01263 -0.00301 C -0.01797 -0.00393 -0.02683 -0.00555 -0.03295 -0.00648 C -0.0401 -0.00741 -0.1875 -0.02384 -0.22448 -0.02824 " pathEditMode="relative" rAng="0" ptsTypes="AAAA">
                                      <p:cBhvr>
                                        <p:cTn id="117" dur="1125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-138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19" dur="7" fill="hold"/>
                                        <p:tgtEl>
                                          <p:spTgt spid="5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3" nodeType="withEffect">
                                  <p:stCondLst>
                                    <p:cond delay="3445"/>
                                  </p:stCondLst>
                                  <p:childTnLst>
                                    <p:animScale>
                                      <p:cBhvr>
                                        <p:cTn id="121" dur="1125" fill="hold"/>
                                        <p:tgtEl>
                                          <p:spTgt spid="57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4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7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0" presetClass="path" presetSubtype="0" decel="46000" fill="hold" grpId="1" nodeType="withEffect">
                                  <p:stCondLst>
                                    <p:cond delay="3468"/>
                                  </p:stCondLst>
                                  <p:childTnLst>
                                    <p:animMotion origin="layout" path="M -0.00026 -0.0007 C -0.05234 0.00069 -0.08046 0.00138 -0.11302 0.00185 C -0.14635 0.00277 -0.20573 0.00393 -0.29921 0.00648 " pathEditMode="relative" rAng="0" ptsTypes="AAA">
                                      <p:cBhvr>
                                        <p:cTn id="126" dur="1125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34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fill="hold" grpId="2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28" dur="7" fill="hold"/>
                                        <p:tgtEl>
                                          <p:spTgt spid="5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3" nodeType="withEffect">
                                  <p:stCondLst>
                                    <p:cond delay="3468"/>
                                  </p:stCondLst>
                                  <p:childTnLst>
                                    <p:animScale>
                                      <p:cBhvr>
                                        <p:cTn id="130" dur="1125" fill="hold"/>
                                        <p:tgtEl>
                                          <p:spTgt spid="5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75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3424 0.00069 -0.0526 0.00116 -0.07382 0.00185 C -0.09544 0.00254 -0.13424 0.0037 -0.19518 0.00602 " pathEditMode="relative" rAng="0" ptsTypes="AAA">
                                      <p:cBhvr>
                                        <p:cTn id="135" dur="1125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2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75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7 C -0.01302 -0.00232 -0.01992 -0.00278 -0.02787 -0.00348 C -0.03594 -0.00417 -0.05052 -0.00533 -0.07331 -0.00741 " pathEditMode="relative" rAng="0" ptsTypes="AAA">
                                      <p:cBhvr>
                                        <p:cTn id="140" dur="1125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-34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3295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75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0" presetClass="path" presetSubtype="0" decel="46000" fill="hold" grpId="1" nodeType="withEffect">
                                  <p:stCondLst>
                                    <p:cond delay="3295"/>
                                  </p:stCondLst>
                                  <p:childTnLst>
                                    <p:animMotion origin="layout" path="M -0.00026 -0.00069 C -0.0095 -0.00231 -0.01445 -0.00277 -0.02031 -0.00347 C -0.02617 -0.00416 -0.03659 -0.00532 -0.05312 -0.0074 " pathEditMode="relative" rAng="0" ptsTypes="AAA">
                                      <p:cBhvr>
                                        <p:cTn id="145" dur="1125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347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7" dur="7" fill="hold"/>
                                        <p:tgtEl>
                                          <p:spTgt spid="7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fill="hold" grpId="3" nodeType="withEffect">
                                  <p:stCondLst>
                                    <p:cond delay="3295"/>
                                  </p:stCondLst>
                                  <p:childTnLst>
                                    <p:animScale>
                                      <p:cBhvr>
                                        <p:cTn id="149" dur="1125" fill="hold"/>
                                        <p:tgtEl>
                                          <p:spTgt spid="7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75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7.03105E-17 4.44444E-6 C -0.05299 0.00463 -0.05872 0.00925 -0.07357 0.0074 C -0.08854 0.00532 -0.12109 0.00138 -0.17448 -0.0095 " pathEditMode="relative" rAng="0" ptsTypes="AAA">
                                      <p:cBhvr>
                                        <p:cTn id="154" dur="1125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93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3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0" presetClass="path" presetSubtype="0" decel="4600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0.00026 -0.00069 C -0.0013 -0.00139 -0.00404 -0.00139 -0.00664 -0.00139 C -0.00873 -0.00162 -0.01276 -0.00162 -0.01589 -0.00278 C -0.01966 -0.00278 -0.03919 -0.00486 -0.04675 -0.00555 " pathEditMode="relative" rAng="0" ptsTypes="AAAA">
                                      <p:cBhvr>
                                        <p:cTn id="159" dur="1125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" presetClass="emph" presetSubtype="0" fill="hold" grpId="2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1" dur="7" fill="hold"/>
                                        <p:tgtEl>
                                          <p:spTgt spid="5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6" presetClass="emph" presetSubtype="0" decel="100000" fill="hold" grpId="3" nodeType="withEffect">
                                  <p:stCondLst>
                                    <p:cond delay="3520"/>
                                  </p:stCondLst>
                                  <p:childTnLst>
                                    <p:animScale>
                                      <p:cBhvr>
                                        <p:cTn id="163" dur="1125" fill="hold"/>
                                        <p:tgtEl>
                                          <p:spTgt spid="5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345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3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decel="46000" fill="hold" grpId="1" nodeType="withEffect">
                                  <p:stCondLst>
                                    <p:cond delay="3453"/>
                                  </p:stCondLst>
                                  <p:childTnLst>
                                    <p:animMotion origin="layout" path="M -0.00026 -0.0007 C -0.0069 -0.0007 -0.02434 0.01504 -0.04049 0.02268 C -0.05716 0.0294 -0.07447 0.03565 -0.0996 0.0412 C -0.12434 0.04629 -0.12942 0.03171 -0.17734 0.04491 " pathEditMode="relative" rAng="0" ptsTypes="AAAA">
                                      <p:cBhvr>
                                        <p:cTn id="168" dur="1125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2269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75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decel="46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-0.00026 -0.0007 C -0.02617 -0.00394 -0.03034 -0.00394 -0.04701 -0.0088 C -0.06458 -0.01505 -0.075 -0.02153 -0.10169 -0.03727 " pathEditMode="relative" rAng="0" ptsTypes="AAA">
                                      <p:cBhvr>
                                        <p:cTn id="173" dur="1125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-182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2703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75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decel="46000" fill="hold" grpId="1" nodeType="withEffect">
                                  <p:stCondLst>
                                    <p:cond delay="2703"/>
                                  </p:stCondLst>
                                  <p:childTnLst>
                                    <p:animMotion origin="layout" path="M -0.00026 -0.0007 C -0.01172 -0.00232 -0.01784 -0.00278 -0.02487 -0.00347 C -0.03216 -0.00417 -0.04518 -0.00533 -0.06549 -0.00741 " pathEditMode="relative" rAng="0" ptsTypes="AAA">
                                      <p:cBhvr>
                                        <p:cTn id="178" dur="1125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8" y="-3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289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decel="46000" fill="hold" grpId="1" nodeType="withEffect">
                                  <p:stCondLst>
                                    <p:cond delay="2890"/>
                                  </p:stCondLst>
                                  <p:childTnLst>
                                    <p:animMotion origin="layout" path="M -0.00026 -0.00069 C -0.01159 0.00232 -0.01771 0.00325 -0.02487 0.0044 C -0.03216 0.00602 -0.04505 0.00857 -0.06537 0.0132 " pathEditMode="relative" rAng="0" ptsTypes="AAA">
                                      <p:cBhvr>
                                        <p:cTn id="183" dur="1125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69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5" dur="7" fill="hold"/>
                                        <p:tgtEl>
                                          <p:spTgt spid="7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187" dur="1125" fill="hold"/>
                                        <p:tgtEl>
                                          <p:spTgt spid="72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314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7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0" presetClass="path" presetSubtype="0" decel="46000" fill="hold" grpId="1" nodeType="withEffect">
                                  <p:stCondLst>
                                    <p:cond delay="3140"/>
                                  </p:stCondLst>
                                  <p:childTnLst>
                                    <p:animMotion origin="layout" path="M -0.00026 -0.00069 C -0.04597 0.00996 -0.07318 0.02986 -0.0974 0.04005 C -0.12123 0.04977 -0.17526 0.08172 -0.25938 0.15 " pathEditMode="relative" rAng="0" ptsTypes="AAA">
                                      <p:cBhvr>
                                        <p:cTn id="192" dur="10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6" presetClass="emph" presetSubtype="0" fill="hold" grpId="2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4" dur="7" fill="hold"/>
                                        <p:tgtEl>
                                          <p:spTgt spid="12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decel="100000" fill="hold" grpId="3" nodeType="withEffect">
                                  <p:stCondLst>
                                    <p:cond delay="3140"/>
                                  </p:stCondLst>
                                  <p:childTnLst>
                                    <p:animScale>
                                      <p:cBhvr>
                                        <p:cTn id="196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3265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0" presetClass="path" presetSubtype="0" decel="100000" fill="hold" grpId="1" nodeType="withEffect">
                                  <p:stCondLst>
                                    <p:cond delay="3265"/>
                                  </p:stCondLst>
                                  <p:childTnLst>
                                    <p:animMotion origin="layout" path="M 3.95833E-6 0.00417 C -0.03829 0.00139 -0.23086 0.00856 -0.25677 0.00995 C -0.28282 0.01111 -0.5375 0.01852 -0.703 0.02106 " pathEditMode="relative" rAng="0" ptsTypes="AAA">
                                      <p:cBhvr>
                                        <p:cTn id="201" dur="1688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56" y="81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" presetClass="emph" presetSubtype="0" fill="hold" grpId="2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3" dur="7" fill="hold"/>
                                        <p:tgtEl>
                                          <p:spTgt spid="1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6" presetClass="emph" presetSubtype="0" decel="100000" fill="hold" grpId="3" nodeType="withEffect">
                                  <p:stCondLst>
                                    <p:cond delay="3265"/>
                                  </p:stCondLst>
                                  <p:childTnLst>
                                    <p:animScale>
                                      <p:cBhvr>
                                        <p:cTn id="205" dur="1688" fill="hold"/>
                                        <p:tgtEl>
                                          <p:spTgt spid="1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5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8" grpId="0" animBg="1"/>
      <p:bldP spid="38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66" grpId="0" animBg="1"/>
      <p:bldP spid="66" grpId="1" animBg="1"/>
      <p:bldP spid="72" grpId="0" animBg="1"/>
      <p:bldP spid="72" grpId="1" animBg="1"/>
      <p:bldP spid="72" grpId="2" animBg="1"/>
      <p:bldP spid="72" grpId="3" animBg="1"/>
      <p:bldP spid="78" grpId="0" animBg="1"/>
      <p:bldP spid="78" grpId="1" animBg="1"/>
      <p:bldP spid="78" grpId="2" animBg="1"/>
      <p:bldP spid="78" grpId="3" animBg="1"/>
      <p:bldP spid="81" grpId="0" animBg="1"/>
      <p:bldP spid="81" grpId="1" animBg="1"/>
      <p:bldP spid="89" grpId="0" animBg="1"/>
      <p:bldP spid="89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9" grpId="0" animBg="1"/>
      <p:bldP spid="99" grpId="1" animBg="1"/>
      <p:bldP spid="99" grpId="2" animBg="1"/>
      <p:bldP spid="99" grpId="3" animBg="1"/>
      <p:bldP spid="117" grpId="0" animBg="1"/>
      <p:bldP spid="117" grpId="1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6" grpId="0" animBg="1"/>
      <p:bldP spid="126" grpId="1" animBg="1"/>
      <p:bldP spid="129" grpId="0"/>
      <p:bldP spid="1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 smtClean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Project Charter</a:t>
            </a: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</a:t>
            </a:r>
            <a:r>
              <a:rPr kumimoji="1" lang="en-US" altLang="zh-CN" sz="3200" dirty="0" smtClean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Stakeholders</a:t>
            </a:r>
            <a:endParaRPr lang="zh-CN" altLang="en-US" sz="2800" dirty="0"/>
          </a:p>
        </p:txBody>
      </p:sp>
      <p:pic>
        <p:nvPicPr>
          <p:cNvPr id="1026" name="Picture 2" descr="E:\大学\202103\软件项目与过程管理\Assignment\pics\ro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2" y="909280"/>
            <a:ext cx="4730620" cy="58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7768786" y="2015686"/>
            <a:ext cx="39042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part mainly shows the organization of our group members, their character in our project and the way of communication, that’s how to compose these people together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We figure out our roles in the project. 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707" y="1441622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Requirement provide and change</a:t>
            </a:r>
            <a:endParaRPr lang="zh-CN" altLang="en-US" sz="1400" dirty="0"/>
          </a:p>
        </p:txBody>
      </p:sp>
      <p:cxnSp>
        <p:nvCxnSpPr>
          <p:cNvPr id="8" name="直接连接符 7"/>
          <p:cNvCxnSpPr>
            <a:stCxn id="6" idx="3"/>
          </p:cNvCxnSpPr>
          <p:nvPr/>
        </p:nvCxnSpPr>
        <p:spPr>
          <a:xfrm flipV="1">
            <a:off x="2405448" y="1589903"/>
            <a:ext cx="774357" cy="1133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7707" y="2164433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Plan the activities and manage the team</a:t>
            </a:r>
            <a:endParaRPr lang="zh-CN" altLang="en-US" sz="1400" dirty="0"/>
          </a:p>
        </p:txBody>
      </p:sp>
      <p:cxnSp>
        <p:nvCxnSpPr>
          <p:cNvPr id="12" name="直接连接符 11"/>
          <p:cNvCxnSpPr>
            <a:stCxn id="11" idx="3"/>
          </p:cNvCxnSpPr>
          <p:nvPr/>
        </p:nvCxnSpPr>
        <p:spPr>
          <a:xfrm flipV="1">
            <a:off x="2405448" y="2312716"/>
            <a:ext cx="774357" cy="1133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7707" y="5261861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Manage the development team</a:t>
            </a:r>
            <a:endParaRPr lang="zh-CN" altLang="en-US" sz="1400" dirty="0"/>
          </a:p>
        </p:txBody>
      </p:sp>
      <p:cxnSp>
        <p:nvCxnSpPr>
          <p:cNvPr id="14" name="直接连接符 13"/>
          <p:cNvCxnSpPr>
            <a:stCxn id="13" idx="3"/>
          </p:cNvCxnSpPr>
          <p:nvPr/>
        </p:nvCxnSpPr>
        <p:spPr>
          <a:xfrm flipV="1">
            <a:off x="2405448" y="5410144"/>
            <a:ext cx="774357" cy="1133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707" y="3159211"/>
            <a:ext cx="2207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</a:t>
            </a:r>
            <a:r>
              <a:rPr lang="en-US" altLang="zh-CN" sz="1400" dirty="0" smtClean="0"/>
              <a:t>anagement related activities have their responsible persons</a:t>
            </a:r>
            <a:endParaRPr lang="zh-CN" altLang="en-US" sz="1400" dirty="0"/>
          </a:p>
        </p:txBody>
      </p:sp>
      <p:cxnSp>
        <p:nvCxnSpPr>
          <p:cNvPr id="16" name="直接连接符 15"/>
          <p:cNvCxnSpPr>
            <a:stCxn id="15" idx="3"/>
          </p:cNvCxnSpPr>
          <p:nvPr/>
        </p:nvCxnSpPr>
        <p:spPr>
          <a:xfrm flipV="1">
            <a:off x="2405448" y="2687655"/>
            <a:ext cx="650790" cy="8408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5" idx="3"/>
          </p:cNvCxnSpPr>
          <p:nvPr/>
        </p:nvCxnSpPr>
        <p:spPr>
          <a:xfrm flipV="1">
            <a:off x="2405448" y="3159213"/>
            <a:ext cx="650790" cy="369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5" idx="3"/>
          </p:cNvCxnSpPr>
          <p:nvPr/>
        </p:nvCxnSpPr>
        <p:spPr>
          <a:xfrm>
            <a:off x="2405448" y="3528543"/>
            <a:ext cx="774357" cy="1513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0658" y="6122716"/>
            <a:ext cx="220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The development team</a:t>
            </a:r>
            <a:endParaRPr lang="zh-CN" altLang="en-US" sz="1400" dirty="0"/>
          </a:p>
        </p:txBody>
      </p:sp>
      <p:cxnSp>
        <p:nvCxnSpPr>
          <p:cNvPr id="23" name="直接连接符 22"/>
          <p:cNvCxnSpPr>
            <a:stCxn id="22" idx="3"/>
          </p:cNvCxnSpPr>
          <p:nvPr/>
        </p:nvCxnSpPr>
        <p:spPr>
          <a:xfrm flipV="1">
            <a:off x="2438399" y="5955959"/>
            <a:ext cx="741406" cy="4283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Work Breakdown Structure (WBS)</a:t>
            </a:r>
            <a:endParaRPr lang="zh-CN" altLang="en-US" sz="2800" dirty="0"/>
          </a:p>
        </p:txBody>
      </p:sp>
      <p:pic>
        <p:nvPicPr>
          <p:cNvPr id="2050" name="Picture 2" descr="E:\大学\202103\软件项目与过程管理\Assignment\pics\w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80" y="1000263"/>
            <a:ext cx="6711950" cy="53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457649" y="1854347"/>
            <a:ext cx="2266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part we will divide our project into several main parts and figure out the key activities in it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The activities will be detailed i</a:t>
            </a:r>
            <a:r>
              <a:rPr lang="en-US" altLang="zh-CN" dirty="0" smtClean="0"/>
              <a:t>n the next part.</a:t>
            </a:r>
          </a:p>
          <a:p>
            <a:endParaRPr lang="en-US" altLang="zh-CN" dirty="0"/>
          </a:p>
          <a:p>
            <a:r>
              <a:rPr lang="en-US" altLang="zh-CN" dirty="0" smtClean="0"/>
              <a:t>We will figure out key activities and give a plan to conduct them.</a:t>
            </a:r>
            <a:endParaRPr lang="zh-CN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Critical Path Graph</a:t>
            </a:r>
            <a:endParaRPr lang="zh-CN" altLang="en-US" sz="2800" dirty="0"/>
          </a:p>
        </p:txBody>
      </p:sp>
      <p:pic>
        <p:nvPicPr>
          <p:cNvPr id="3074" name="Picture 2" descr="E:\大学\202103\软件项目与过程管理\Assignment\pics\CPG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61" y="1291681"/>
            <a:ext cx="8445225" cy="422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599112" y="54265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Our project will start at March 5th, and end at June 30th according to plan. It will take about 16 weeks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Critical path is marked by triangle sign.</a:t>
            </a:r>
            <a:endParaRPr lang="zh-CN" altLang="en-US" dirty="0"/>
          </a:p>
        </p:txBody>
      </p:sp>
      <p:sp>
        <p:nvSpPr>
          <p:cNvPr id="3" name="等腰三角形 2"/>
          <p:cNvSpPr/>
          <p:nvPr/>
        </p:nvSpPr>
        <p:spPr>
          <a:xfrm>
            <a:off x="2693774" y="3245408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>
            <a:off x="4279558" y="3257303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5712941" y="2842454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>
            <a:off x="6998044" y="3500198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>
            <a:off x="8184293" y="2691530"/>
            <a:ext cx="205946" cy="1456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89"/>
          <p:cNvSpPr>
            <a:spLocks noEditPoints="1"/>
          </p:cNvSpPr>
          <p:nvPr/>
        </p:nvSpPr>
        <p:spPr bwMode="auto">
          <a:xfrm rot="6911559">
            <a:off x="7165909" y="241022"/>
            <a:ext cx="7989790" cy="6154460"/>
          </a:xfrm>
          <a:custGeom>
            <a:avLst/>
            <a:gdLst>
              <a:gd name="T0" fmla="*/ 627 w 4483"/>
              <a:gd name="T1" fmla="*/ 2894 h 3452"/>
              <a:gd name="T2" fmla="*/ 648 w 4483"/>
              <a:gd name="T3" fmla="*/ 2821 h 3452"/>
              <a:gd name="T4" fmla="*/ 1427 w 4483"/>
              <a:gd name="T5" fmla="*/ 2541 h 3452"/>
              <a:gd name="T6" fmla="*/ 1421 w 4483"/>
              <a:gd name="T7" fmla="*/ 2539 h 3452"/>
              <a:gd name="T8" fmla="*/ 1128 w 4483"/>
              <a:gd name="T9" fmla="*/ 2310 h 3452"/>
              <a:gd name="T10" fmla="*/ 1090 w 4483"/>
              <a:gd name="T11" fmla="*/ 2308 h 3452"/>
              <a:gd name="T12" fmla="*/ 811 w 4483"/>
              <a:gd name="T13" fmla="*/ 2269 h 3452"/>
              <a:gd name="T14" fmla="*/ 1090 w 4483"/>
              <a:gd name="T15" fmla="*/ 2303 h 3452"/>
              <a:gd name="T16" fmla="*/ 2425 w 4483"/>
              <a:gd name="T17" fmla="*/ 2079 h 3452"/>
              <a:gd name="T18" fmla="*/ 439 w 4483"/>
              <a:gd name="T19" fmla="*/ 2323 h 3452"/>
              <a:gd name="T20" fmla="*/ 777 w 4483"/>
              <a:gd name="T21" fmla="*/ 2241 h 3452"/>
              <a:gd name="T22" fmla="*/ 1362 w 4483"/>
              <a:gd name="T23" fmla="*/ 2145 h 3452"/>
              <a:gd name="T24" fmla="*/ 1378 w 4483"/>
              <a:gd name="T25" fmla="*/ 2110 h 3452"/>
              <a:gd name="T26" fmla="*/ 1383 w 4483"/>
              <a:gd name="T27" fmla="*/ 2009 h 3452"/>
              <a:gd name="T28" fmla="*/ 1057 w 4483"/>
              <a:gd name="T29" fmla="*/ 2077 h 3452"/>
              <a:gd name="T30" fmla="*/ 1114 w 4483"/>
              <a:gd name="T31" fmla="*/ 2038 h 3452"/>
              <a:gd name="T32" fmla="*/ 696 w 4483"/>
              <a:gd name="T33" fmla="*/ 2034 h 3452"/>
              <a:gd name="T34" fmla="*/ 1035 w 4483"/>
              <a:gd name="T35" fmla="*/ 2009 h 3452"/>
              <a:gd name="T36" fmla="*/ 2420 w 4483"/>
              <a:gd name="T37" fmla="*/ 2077 h 3452"/>
              <a:gd name="T38" fmla="*/ 806 w 4483"/>
              <a:gd name="T39" fmla="*/ 1888 h 3452"/>
              <a:gd name="T40" fmla="*/ 1175 w 4483"/>
              <a:gd name="T41" fmla="*/ 1986 h 3452"/>
              <a:gd name="T42" fmla="*/ 2498 w 4483"/>
              <a:gd name="T43" fmla="*/ 1653 h 3452"/>
              <a:gd name="T44" fmla="*/ 2027 w 4483"/>
              <a:gd name="T45" fmla="*/ 1747 h 3452"/>
              <a:gd name="T46" fmla="*/ 2480 w 4483"/>
              <a:gd name="T47" fmla="*/ 1594 h 3452"/>
              <a:gd name="T48" fmla="*/ 2014 w 4483"/>
              <a:gd name="T49" fmla="*/ 1848 h 3452"/>
              <a:gd name="T50" fmla="*/ 2023 w 4483"/>
              <a:gd name="T51" fmla="*/ 1744 h 3452"/>
              <a:gd name="T52" fmla="*/ 1546 w 4483"/>
              <a:gd name="T53" fmla="*/ 1543 h 3452"/>
              <a:gd name="T54" fmla="*/ 3818 w 4483"/>
              <a:gd name="T55" fmla="*/ 1426 h 3452"/>
              <a:gd name="T56" fmla="*/ 3138 w 4483"/>
              <a:gd name="T57" fmla="*/ 1257 h 3452"/>
              <a:gd name="T58" fmla="*/ 3133 w 4483"/>
              <a:gd name="T59" fmla="*/ 1254 h 3452"/>
              <a:gd name="T60" fmla="*/ 2958 w 4483"/>
              <a:gd name="T61" fmla="*/ 1184 h 3452"/>
              <a:gd name="T62" fmla="*/ 3363 w 4483"/>
              <a:gd name="T63" fmla="*/ 1142 h 3452"/>
              <a:gd name="T64" fmla="*/ 2483 w 4483"/>
              <a:gd name="T65" fmla="*/ 1049 h 3452"/>
              <a:gd name="T66" fmla="*/ 3844 w 4483"/>
              <a:gd name="T67" fmla="*/ 1298 h 3452"/>
              <a:gd name="T68" fmla="*/ 3849 w 4483"/>
              <a:gd name="T69" fmla="*/ 1300 h 3452"/>
              <a:gd name="T70" fmla="*/ 2094 w 4483"/>
              <a:gd name="T71" fmla="*/ 1376 h 3452"/>
              <a:gd name="T72" fmla="*/ 3134 w 4483"/>
              <a:gd name="T73" fmla="*/ 971 h 3452"/>
              <a:gd name="T74" fmla="*/ 3631 w 4483"/>
              <a:gd name="T75" fmla="*/ 1218 h 3452"/>
              <a:gd name="T76" fmla="*/ 3108 w 4483"/>
              <a:gd name="T77" fmla="*/ 1233 h 3452"/>
              <a:gd name="T78" fmla="*/ 3151 w 4483"/>
              <a:gd name="T79" fmla="*/ 926 h 3452"/>
              <a:gd name="T80" fmla="*/ 3085 w 4483"/>
              <a:gd name="T81" fmla="*/ 1182 h 3452"/>
              <a:gd name="T82" fmla="*/ 3095 w 4483"/>
              <a:gd name="T83" fmla="*/ 1007 h 3452"/>
              <a:gd name="T84" fmla="*/ 3151 w 4483"/>
              <a:gd name="T85" fmla="*/ 926 h 3452"/>
              <a:gd name="T86" fmla="*/ 2707 w 4483"/>
              <a:gd name="T87" fmla="*/ 633 h 3452"/>
              <a:gd name="T88" fmla="*/ 3259 w 4483"/>
              <a:gd name="T89" fmla="*/ 661 h 3452"/>
              <a:gd name="T90" fmla="*/ 3494 w 4483"/>
              <a:gd name="T91" fmla="*/ 814 h 3452"/>
              <a:gd name="T92" fmla="*/ 3750 w 4483"/>
              <a:gd name="T93" fmla="*/ 596 h 3452"/>
              <a:gd name="T94" fmla="*/ 2533 w 4483"/>
              <a:gd name="T95" fmla="*/ 949 h 3452"/>
              <a:gd name="T96" fmla="*/ 1442 w 4483"/>
              <a:gd name="T97" fmla="*/ 1526 h 3452"/>
              <a:gd name="T98" fmla="*/ 774 w 4483"/>
              <a:gd name="T99" fmla="*/ 1874 h 3452"/>
              <a:gd name="T100" fmla="*/ 689 w 4483"/>
              <a:gd name="T101" fmla="*/ 2034 h 3452"/>
              <a:gd name="T102" fmla="*/ 408 w 4483"/>
              <a:gd name="T103" fmla="*/ 2374 h 3452"/>
              <a:gd name="T104" fmla="*/ 783 w 4483"/>
              <a:gd name="T105" fmla="*/ 2256 h 3452"/>
              <a:gd name="T106" fmla="*/ 684 w 4483"/>
              <a:gd name="T107" fmla="*/ 2649 h 3452"/>
              <a:gd name="T108" fmla="*/ 463 w 4483"/>
              <a:gd name="T109" fmla="*/ 2817 h 3452"/>
              <a:gd name="T110" fmla="*/ 1010 w 4483"/>
              <a:gd name="T111" fmla="*/ 2821 h 3452"/>
              <a:gd name="T112" fmla="*/ 3261 w 4483"/>
              <a:gd name="T113" fmla="*/ 1895 h 3452"/>
              <a:gd name="T114" fmla="*/ 4265 w 4483"/>
              <a:gd name="T115" fmla="*/ 1101 h 3452"/>
              <a:gd name="T116" fmla="*/ 3942 w 4483"/>
              <a:gd name="T117" fmla="*/ 975 h 3452"/>
              <a:gd name="T118" fmla="*/ 4053 w 4483"/>
              <a:gd name="T119" fmla="*/ 699 h 3452"/>
              <a:gd name="T120" fmla="*/ 3817 w 4483"/>
              <a:gd name="T121" fmla="*/ 610 h 3452"/>
              <a:gd name="T122" fmla="*/ 3889 w 4483"/>
              <a:gd name="T123" fmla="*/ 385 h 3452"/>
              <a:gd name="T124" fmla="*/ 3549 w 4483"/>
              <a:gd name="T125" fmla="*/ 177 h 3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83" h="3452">
                <a:moveTo>
                  <a:pt x="579" y="2405"/>
                </a:moveTo>
                <a:cubicBezTo>
                  <a:pt x="365" y="2630"/>
                  <a:pt x="365" y="2630"/>
                  <a:pt x="365" y="2630"/>
                </a:cubicBezTo>
                <a:cubicBezTo>
                  <a:pt x="367" y="2635"/>
                  <a:pt x="367" y="2635"/>
                  <a:pt x="367" y="2635"/>
                </a:cubicBezTo>
                <a:cubicBezTo>
                  <a:pt x="586" y="2406"/>
                  <a:pt x="586" y="2406"/>
                  <a:pt x="586" y="2406"/>
                </a:cubicBezTo>
                <a:cubicBezTo>
                  <a:pt x="585" y="2406"/>
                  <a:pt x="584" y="2406"/>
                  <a:pt x="583" y="2406"/>
                </a:cubicBezTo>
                <a:cubicBezTo>
                  <a:pt x="582" y="2406"/>
                  <a:pt x="580" y="2406"/>
                  <a:pt x="579" y="2405"/>
                </a:cubicBezTo>
                <a:moveTo>
                  <a:pt x="627" y="2894"/>
                </a:moveTo>
                <a:cubicBezTo>
                  <a:pt x="647" y="2827"/>
                  <a:pt x="647" y="2827"/>
                  <a:pt x="647" y="2827"/>
                </a:cubicBezTo>
                <a:cubicBezTo>
                  <a:pt x="969" y="2844"/>
                  <a:pt x="969" y="2844"/>
                  <a:pt x="969" y="2844"/>
                </a:cubicBezTo>
                <a:cubicBezTo>
                  <a:pt x="627" y="2894"/>
                  <a:pt x="627" y="2894"/>
                  <a:pt x="627" y="2894"/>
                </a:cubicBezTo>
                <a:moveTo>
                  <a:pt x="976" y="2839"/>
                </a:moveTo>
                <a:cubicBezTo>
                  <a:pt x="983" y="2810"/>
                  <a:pt x="983" y="2810"/>
                  <a:pt x="983" y="2810"/>
                </a:cubicBezTo>
                <a:cubicBezTo>
                  <a:pt x="1005" y="2819"/>
                  <a:pt x="1005" y="2819"/>
                  <a:pt x="1005" y="2819"/>
                </a:cubicBezTo>
                <a:cubicBezTo>
                  <a:pt x="976" y="2839"/>
                  <a:pt x="976" y="2839"/>
                  <a:pt x="976" y="2839"/>
                </a:cubicBezTo>
                <a:moveTo>
                  <a:pt x="684" y="2718"/>
                </a:moveTo>
                <a:cubicBezTo>
                  <a:pt x="689" y="2718"/>
                  <a:pt x="695" y="2717"/>
                  <a:pt x="700" y="2714"/>
                </a:cubicBezTo>
                <a:cubicBezTo>
                  <a:pt x="708" y="2710"/>
                  <a:pt x="713" y="2704"/>
                  <a:pt x="716" y="2696"/>
                </a:cubicBezTo>
                <a:cubicBezTo>
                  <a:pt x="979" y="2808"/>
                  <a:pt x="979" y="2808"/>
                  <a:pt x="979" y="2808"/>
                </a:cubicBezTo>
                <a:cubicBezTo>
                  <a:pt x="971" y="2839"/>
                  <a:pt x="971" y="2839"/>
                  <a:pt x="971" y="2839"/>
                </a:cubicBezTo>
                <a:cubicBezTo>
                  <a:pt x="648" y="2821"/>
                  <a:pt x="648" y="2821"/>
                  <a:pt x="648" y="2821"/>
                </a:cubicBezTo>
                <a:cubicBezTo>
                  <a:pt x="679" y="2718"/>
                  <a:pt x="679" y="2718"/>
                  <a:pt x="679" y="2718"/>
                </a:cubicBezTo>
                <a:cubicBezTo>
                  <a:pt x="680" y="2718"/>
                  <a:pt x="682" y="2718"/>
                  <a:pt x="684" y="2718"/>
                </a:cubicBezTo>
                <a:moveTo>
                  <a:pt x="980" y="2803"/>
                </a:moveTo>
                <a:cubicBezTo>
                  <a:pt x="717" y="2691"/>
                  <a:pt x="717" y="2691"/>
                  <a:pt x="717" y="2691"/>
                </a:cubicBezTo>
                <a:cubicBezTo>
                  <a:pt x="719" y="2686"/>
                  <a:pt x="718" y="2681"/>
                  <a:pt x="717" y="2676"/>
                </a:cubicBezTo>
                <a:cubicBezTo>
                  <a:pt x="1033" y="2588"/>
                  <a:pt x="1033" y="2588"/>
                  <a:pt x="1033" y="2588"/>
                </a:cubicBezTo>
                <a:cubicBezTo>
                  <a:pt x="980" y="2803"/>
                  <a:pt x="980" y="2803"/>
                  <a:pt x="980" y="2803"/>
                </a:cubicBezTo>
                <a:moveTo>
                  <a:pt x="1099" y="2854"/>
                </a:moveTo>
                <a:cubicBezTo>
                  <a:pt x="1015" y="2818"/>
                  <a:pt x="1015" y="2818"/>
                  <a:pt x="1015" y="2818"/>
                </a:cubicBezTo>
                <a:cubicBezTo>
                  <a:pt x="1427" y="2541"/>
                  <a:pt x="1427" y="2541"/>
                  <a:pt x="1427" y="2541"/>
                </a:cubicBezTo>
                <a:cubicBezTo>
                  <a:pt x="1792" y="2658"/>
                  <a:pt x="1792" y="2658"/>
                  <a:pt x="1792" y="2658"/>
                </a:cubicBezTo>
                <a:cubicBezTo>
                  <a:pt x="1100" y="2853"/>
                  <a:pt x="1100" y="2853"/>
                  <a:pt x="1100" y="2853"/>
                </a:cubicBezTo>
                <a:cubicBezTo>
                  <a:pt x="1100" y="2854"/>
                  <a:pt x="1100" y="2854"/>
                  <a:pt x="1100" y="2854"/>
                </a:cubicBezTo>
                <a:cubicBezTo>
                  <a:pt x="1099" y="2854"/>
                  <a:pt x="1099" y="2854"/>
                  <a:pt x="1099" y="2854"/>
                </a:cubicBezTo>
                <a:moveTo>
                  <a:pt x="1010" y="2816"/>
                </a:moveTo>
                <a:cubicBezTo>
                  <a:pt x="984" y="2805"/>
                  <a:pt x="984" y="2805"/>
                  <a:pt x="984" y="2805"/>
                </a:cubicBezTo>
                <a:cubicBezTo>
                  <a:pt x="1039" y="2586"/>
                  <a:pt x="1039" y="2586"/>
                  <a:pt x="1039" y="2586"/>
                </a:cubicBezTo>
                <a:cubicBezTo>
                  <a:pt x="1323" y="2507"/>
                  <a:pt x="1323" y="2507"/>
                  <a:pt x="1323" y="2507"/>
                </a:cubicBezTo>
                <a:cubicBezTo>
                  <a:pt x="1323" y="2508"/>
                  <a:pt x="1323" y="2508"/>
                  <a:pt x="1323" y="2508"/>
                </a:cubicBezTo>
                <a:cubicBezTo>
                  <a:pt x="1421" y="2539"/>
                  <a:pt x="1421" y="2539"/>
                  <a:pt x="1421" y="2539"/>
                </a:cubicBezTo>
                <a:cubicBezTo>
                  <a:pt x="1010" y="2816"/>
                  <a:pt x="1010" y="2816"/>
                  <a:pt x="1010" y="2816"/>
                </a:cubicBezTo>
                <a:moveTo>
                  <a:pt x="1324" y="2506"/>
                </a:moveTo>
                <a:cubicBezTo>
                  <a:pt x="1333" y="2376"/>
                  <a:pt x="1333" y="2376"/>
                  <a:pt x="1333" y="2376"/>
                </a:cubicBezTo>
                <a:cubicBezTo>
                  <a:pt x="1557" y="2448"/>
                  <a:pt x="1557" y="2448"/>
                  <a:pt x="1557" y="2448"/>
                </a:cubicBezTo>
                <a:cubicBezTo>
                  <a:pt x="1427" y="2536"/>
                  <a:pt x="1427" y="2536"/>
                  <a:pt x="1427" y="2536"/>
                </a:cubicBezTo>
                <a:cubicBezTo>
                  <a:pt x="1325" y="2503"/>
                  <a:pt x="1325" y="2503"/>
                  <a:pt x="1325" y="2503"/>
                </a:cubicBezTo>
                <a:cubicBezTo>
                  <a:pt x="1324" y="2506"/>
                  <a:pt x="1324" y="2506"/>
                  <a:pt x="1324" y="2506"/>
                </a:cubicBezTo>
                <a:moveTo>
                  <a:pt x="1109" y="2324"/>
                </a:moveTo>
                <a:cubicBezTo>
                  <a:pt x="1113" y="2324"/>
                  <a:pt x="1116" y="2323"/>
                  <a:pt x="1118" y="2321"/>
                </a:cubicBezTo>
                <a:cubicBezTo>
                  <a:pt x="1123" y="2319"/>
                  <a:pt x="1126" y="2315"/>
                  <a:pt x="1128" y="2310"/>
                </a:cubicBezTo>
                <a:cubicBezTo>
                  <a:pt x="1328" y="2375"/>
                  <a:pt x="1328" y="2375"/>
                  <a:pt x="1328" y="2375"/>
                </a:cubicBezTo>
                <a:cubicBezTo>
                  <a:pt x="1319" y="2503"/>
                  <a:pt x="1319" y="2503"/>
                  <a:pt x="1319" y="2503"/>
                </a:cubicBezTo>
                <a:cubicBezTo>
                  <a:pt x="1040" y="2581"/>
                  <a:pt x="1040" y="2581"/>
                  <a:pt x="1040" y="2581"/>
                </a:cubicBezTo>
                <a:cubicBezTo>
                  <a:pt x="1104" y="2323"/>
                  <a:pt x="1104" y="2323"/>
                  <a:pt x="1104" y="2323"/>
                </a:cubicBezTo>
                <a:cubicBezTo>
                  <a:pt x="1106" y="2323"/>
                  <a:pt x="1108" y="2324"/>
                  <a:pt x="1109" y="2324"/>
                </a:cubicBezTo>
                <a:moveTo>
                  <a:pt x="716" y="2671"/>
                </a:moveTo>
                <a:cubicBezTo>
                  <a:pt x="715" y="2670"/>
                  <a:pt x="715" y="2669"/>
                  <a:pt x="714" y="2668"/>
                </a:cubicBezTo>
                <a:cubicBezTo>
                  <a:pt x="710" y="2660"/>
                  <a:pt x="703" y="2654"/>
                  <a:pt x="695" y="2651"/>
                </a:cubicBezTo>
                <a:cubicBezTo>
                  <a:pt x="777" y="2354"/>
                  <a:pt x="777" y="2354"/>
                  <a:pt x="777" y="2354"/>
                </a:cubicBezTo>
                <a:cubicBezTo>
                  <a:pt x="1090" y="2308"/>
                  <a:pt x="1090" y="2308"/>
                  <a:pt x="1090" y="2308"/>
                </a:cubicBezTo>
                <a:cubicBezTo>
                  <a:pt x="1091" y="2309"/>
                  <a:pt x="1091" y="2311"/>
                  <a:pt x="1092" y="2313"/>
                </a:cubicBezTo>
                <a:cubicBezTo>
                  <a:pt x="1094" y="2317"/>
                  <a:pt x="1097" y="2319"/>
                  <a:pt x="1100" y="2321"/>
                </a:cubicBezTo>
                <a:cubicBezTo>
                  <a:pt x="1035" y="2582"/>
                  <a:pt x="1035" y="2582"/>
                  <a:pt x="1035" y="2582"/>
                </a:cubicBezTo>
                <a:cubicBezTo>
                  <a:pt x="716" y="2671"/>
                  <a:pt x="716" y="2671"/>
                  <a:pt x="716" y="2671"/>
                </a:cubicBezTo>
                <a:moveTo>
                  <a:pt x="1329" y="2370"/>
                </a:moveTo>
                <a:cubicBezTo>
                  <a:pt x="1129" y="2306"/>
                  <a:pt x="1129" y="2306"/>
                  <a:pt x="1129" y="2306"/>
                </a:cubicBezTo>
                <a:cubicBezTo>
                  <a:pt x="1129" y="2302"/>
                  <a:pt x="1128" y="2299"/>
                  <a:pt x="1127" y="2296"/>
                </a:cubicBezTo>
                <a:cubicBezTo>
                  <a:pt x="1341" y="2200"/>
                  <a:pt x="1341" y="2200"/>
                  <a:pt x="1341" y="2200"/>
                </a:cubicBezTo>
                <a:cubicBezTo>
                  <a:pt x="1329" y="2370"/>
                  <a:pt x="1329" y="2370"/>
                  <a:pt x="1329" y="2370"/>
                </a:cubicBezTo>
                <a:moveTo>
                  <a:pt x="811" y="2269"/>
                </a:moveTo>
                <a:cubicBezTo>
                  <a:pt x="816" y="2269"/>
                  <a:pt x="822" y="2268"/>
                  <a:pt x="827" y="2265"/>
                </a:cubicBezTo>
                <a:cubicBezTo>
                  <a:pt x="841" y="2258"/>
                  <a:pt x="848" y="2241"/>
                  <a:pt x="844" y="2226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19" y="2131"/>
                  <a:pt x="1319" y="2131"/>
                  <a:pt x="1319" y="2131"/>
                </a:cubicBezTo>
                <a:cubicBezTo>
                  <a:pt x="1325" y="2141"/>
                  <a:pt x="1335" y="2147"/>
                  <a:pt x="1345" y="2148"/>
                </a:cubicBezTo>
                <a:cubicBezTo>
                  <a:pt x="1342" y="2195"/>
                  <a:pt x="1342" y="2195"/>
                  <a:pt x="1342" y="2195"/>
                </a:cubicBezTo>
                <a:cubicBezTo>
                  <a:pt x="1125" y="2292"/>
                  <a:pt x="1125" y="2292"/>
                  <a:pt x="1125" y="2292"/>
                </a:cubicBezTo>
                <a:cubicBezTo>
                  <a:pt x="1121" y="2287"/>
                  <a:pt x="1115" y="2284"/>
                  <a:pt x="1109" y="2284"/>
                </a:cubicBezTo>
                <a:cubicBezTo>
                  <a:pt x="1106" y="2284"/>
                  <a:pt x="1103" y="2285"/>
                  <a:pt x="1100" y="2287"/>
                </a:cubicBezTo>
                <a:cubicBezTo>
                  <a:pt x="1094" y="2290"/>
                  <a:pt x="1090" y="2296"/>
                  <a:pt x="1090" y="2303"/>
                </a:cubicBezTo>
                <a:cubicBezTo>
                  <a:pt x="778" y="2348"/>
                  <a:pt x="778" y="2348"/>
                  <a:pt x="778" y="2348"/>
                </a:cubicBezTo>
                <a:cubicBezTo>
                  <a:pt x="800" y="2268"/>
                  <a:pt x="800" y="2268"/>
                  <a:pt x="800" y="2268"/>
                </a:cubicBezTo>
                <a:cubicBezTo>
                  <a:pt x="804" y="2269"/>
                  <a:pt x="807" y="2269"/>
                  <a:pt x="811" y="2269"/>
                </a:cubicBezTo>
                <a:moveTo>
                  <a:pt x="1801" y="2656"/>
                </a:moveTo>
                <a:cubicBezTo>
                  <a:pt x="1433" y="2538"/>
                  <a:pt x="1433" y="2538"/>
                  <a:pt x="1433" y="2538"/>
                </a:cubicBezTo>
                <a:cubicBezTo>
                  <a:pt x="1562" y="2451"/>
                  <a:pt x="1562" y="2451"/>
                  <a:pt x="1562" y="2451"/>
                </a:cubicBezTo>
                <a:cubicBezTo>
                  <a:pt x="1561" y="2449"/>
                  <a:pt x="1561" y="2449"/>
                  <a:pt x="1561" y="2449"/>
                </a:cubicBezTo>
                <a:cubicBezTo>
                  <a:pt x="2418" y="2086"/>
                  <a:pt x="2418" y="2086"/>
                  <a:pt x="2418" y="2086"/>
                </a:cubicBezTo>
                <a:cubicBezTo>
                  <a:pt x="1801" y="2656"/>
                  <a:pt x="1801" y="2656"/>
                  <a:pt x="1801" y="2656"/>
                </a:cubicBezTo>
                <a:moveTo>
                  <a:pt x="2425" y="2079"/>
                </a:moveTo>
                <a:cubicBezTo>
                  <a:pt x="2425" y="2076"/>
                  <a:pt x="2425" y="2076"/>
                  <a:pt x="2425" y="2076"/>
                </a:cubicBezTo>
                <a:cubicBezTo>
                  <a:pt x="2428" y="2077"/>
                  <a:pt x="2428" y="2077"/>
                  <a:pt x="2428" y="2077"/>
                </a:cubicBezTo>
                <a:cubicBezTo>
                  <a:pt x="2427" y="2079"/>
                  <a:pt x="2427" y="2079"/>
                  <a:pt x="2427" y="2079"/>
                </a:cubicBezTo>
                <a:cubicBezTo>
                  <a:pt x="2425" y="2079"/>
                  <a:pt x="2425" y="2079"/>
                  <a:pt x="2425" y="2079"/>
                </a:cubicBezTo>
                <a:moveTo>
                  <a:pt x="406" y="2347"/>
                </a:moveTo>
                <a:cubicBezTo>
                  <a:pt x="363" y="2341"/>
                  <a:pt x="363" y="2341"/>
                  <a:pt x="363" y="2341"/>
                </a:cubicBezTo>
                <a:cubicBezTo>
                  <a:pt x="594" y="2046"/>
                  <a:pt x="594" y="2046"/>
                  <a:pt x="594" y="2046"/>
                </a:cubicBezTo>
                <a:cubicBezTo>
                  <a:pt x="685" y="2040"/>
                  <a:pt x="685" y="2040"/>
                  <a:pt x="685" y="2040"/>
                </a:cubicBezTo>
                <a:cubicBezTo>
                  <a:pt x="455" y="2327"/>
                  <a:pt x="455" y="2327"/>
                  <a:pt x="455" y="2327"/>
                </a:cubicBezTo>
                <a:cubicBezTo>
                  <a:pt x="450" y="2324"/>
                  <a:pt x="444" y="2323"/>
                  <a:pt x="439" y="2323"/>
                </a:cubicBezTo>
                <a:cubicBezTo>
                  <a:pt x="433" y="2323"/>
                  <a:pt x="428" y="2324"/>
                  <a:pt x="423" y="2327"/>
                </a:cubicBezTo>
                <a:cubicBezTo>
                  <a:pt x="414" y="2331"/>
                  <a:pt x="408" y="2339"/>
                  <a:pt x="406" y="2347"/>
                </a:cubicBezTo>
                <a:moveTo>
                  <a:pt x="470" y="2342"/>
                </a:moveTo>
                <a:cubicBezTo>
                  <a:pt x="469" y="2341"/>
                  <a:pt x="469" y="2341"/>
                  <a:pt x="469" y="2341"/>
                </a:cubicBezTo>
                <a:cubicBezTo>
                  <a:pt x="467" y="2337"/>
                  <a:pt x="463" y="2333"/>
                  <a:pt x="459" y="2330"/>
                </a:cubicBezTo>
                <a:cubicBezTo>
                  <a:pt x="692" y="2039"/>
                  <a:pt x="692" y="2039"/>
                  <a:pt x="692" y="2039"/>
                </a:cubicBezTo>
                <a:cubicBezTo>
                  <a:pt x="792" y="2032"/>
                  <a:pt x="792" y="2032"/>
                  <a:pt x="792" y="2032"/>
                </a:cubicBezTo>
                <a:cubicBezTo>
                  <a:pt x="805" y="2201"/>
                  <a:pt x="805" y="2201"/>
                  <a:pt x="805" y="2201"/>
                </a:cubicBezTo>
                <a:cubicBezTo>
                  <a:pt x="801" y="2201"/>
                  <a:pt x="798" y="2202"/>
                  <a:pt x="795" y="2204"/>
                </a:cubicBezTo>
                <a:cubicBezTo>
                  <a:pt x="781" y="2211"/>
                  <a:pt x="774" y="2226"/>
                  <a:pt x="777" y="2241"/>
                </a:cubicBezTo>
                <a:cubicBezTo>
                  <a:pt x="470" y="2342"/>
                  <a:pt x="470" y="2342"/>
                  <a:pt x="470" y="2342"/>
                </a:cubicBezTo>
                <a:moveTo>
                  <a:pt x="1560" y="2444"/>
                </a:moveTo>
                <a:cubicBezTo>
                  <a:pt x="1334" y="2371"/>
                  <a:pt x="1334" y="2371"/>
                  <a:pt x="1334" y="2371"/>
                </a:cubicBezTo>
                <a:cubicBezTo>
                  <a:pt x="1346" y="2198"/>
                  <a:pt x="1346" y="2198"/>
                  <a:pt x="1346" y="2198"/>
                </a:cubicBezTo>
                <a:cubicBezTo>
                  <a:pt x="1751" y="2017"/>
                  <a:pt x="1751" y="2017"/>
                  <a:pt x="1751" y="2017"/>
                </a:cubicBezTo>
                <a:cubicBezTo>
                  <a:pt x="2417" y="2082"/>
                  <a:pt x="2417" y="2082"/>
                  <a:pt x="2417" y="2082"/>
                </a:cubicBezTo>
                <a:cubicBezTo>
                  <a:pt x="1560" y="2444"/>
                  <a:pt x="1560" y="2444"/>
                  <a:pt x="1560" y="2444"/>
                </a:cubicBezTo>
                <a:moveTo>
                  <a:pt x="1347" y="2192"/>
                </a:moveTo>
                <a:cubicBezTo>
                  <a:pt x="1350" y="2148"/>
                  <a:pt x="1350" y="2148"/>
                  <a:pt x="1350" y="2148"/>
                </a:cubicBezTo>
                <a:cubicBezTo>
                  <a:pt x="1354" y="2148"/>
                  <a:pt x="1358" y="2147"/>
                  <a:pt x="1362" y="2145"/>
                </a:cubicBezTo>
                <a:cubicBezTo>
                  <a:pt x="1373" y="2139"/>
                  <a:pt x="1379" y="2127"/>
                  <a:pt x="1378" y="2115"/>
                </a:cubicBezTo>
                <a:cubicBezTo>
                  <a:pt x="1655" y="2013"/>
                  <a:pt x="1655" y="2013"/>
                  <a:pt x="1655" y="2013"/>
                </a:cubicBezTo>
                <a:cubicBezTo>
                  <a:pt x="1744" y="2014"/>
                  <a:pt x="1744" y="2014"/>
                  <a:pt x="1744" y="2014"/>
                </a:cubicBezTo>
                <a:cubicBezTo>
                  <a:pt x="1347" y="2192"/>
                  <a:pt x="1347" y="2192"/>
                  <a:pt x="1347" y="2192"/>
                </a:cubicBezTo>
                <a:moveTo>
                  <a:pt x="1378" y="2110"/>
                </a:moveTo>
                <a:cubicBezTo>
                  <a:pt x="1377" y="2107"/>
                  <a:pt x="1376" y="2105"/>
                  <a:pt x="1375" y="2102"/>
                </a:cubicBezTo>
                <a:cubicBezTo>
                  <a:pt x="1372" y="2096"/>
                  <a:pt x="1367" y="2092"/>
                  <a:pt x="1361" y="2089"/>
                </a:cubicBezTo>
                <a:cubicBezTo>
                  <a:pt x="1388" y="2009"/>
                  <a:pt x="1388" y="2009"/>
                  <a:pt x="1388" y="2009"/>
                </a:cubicBezTo>
                <a:cubicBezTo>
                  <a:pt x="1641" y="2013"/>
                  <a:pt x="1641" y="2013"/>
                  <a:pt x="1641" y="2013"/>
                </a:cubicBezTo>
                <a:cubicBezTo>
                  <a:pt x="1378" y="2110"/>
                  <a:pt x="1378" y="2110"/>
                  <a:pt x="1378" y="2110"/>
                </a:cubicBezTo>
                <a:moveTo>
                  <a:pt x="1114" y="2033"/>
                </a:moveTo>
                <a:cubicBezTo>
                  <a:pt x="1058" y="2012"/>
                  <a:pt x="1058" y="2012"/>
                  <a:pt x="1058" y="2012"/>
                </a:cubicBezTo>
                <a:cubicBezTo>
                  <a:pt x="1138" y="2006"/>
                  <a:pt x="1138" y="2006"/>
                  <a:pt x="1138" y="2006"/>
                </a:cubicBezTo>
                <a:cubicBezTo>
                  <a:pt x="1139" y="2007"/>
                  <a:pt x="1139" y="2008"/>
                  <a:pt x="1140" y="2010"/>
                </a:cubicBezTo>
                <a:cubicBezTo>
                  <a:pt x="1141" y="2011"/>
                  <a:pt x="1141" y="2012"/>
                  <a:pt x="1142" y="2013"/>
                </a:cubicBezTo>
                <a:cubicBezTo>
                  <a:pt x="1114" y="2033"/>
                  <a:pt x="1114" y="2033"/>
                  <a:pt x="1114" y="2033"/>
                </a:cubicBezTo>
                <a:moveTo>
                  <a:pt x="1159" y="2021"/>
                </a:moveTo>
                <a:cubicBezTo>
                  <a:pt x="1162" y="2021"/>
                  <a:pt x="1166" y="2020"/>
                  <a:pt x="1169" y="2019"/>
                </a:cubicBezTo>
                <a:cubicBezTo>
                  <a:pt x="1174" y="2016"/>
                  <a:pt x="1178" y="2011"/>
                  <a:pt x="1180" y="2006"/>
                </a:cubicBezTo>
                <a:cubicBezTo>
                  <a:pt x="1383" y="2009"/>
                  <a:pt x="1383" y="2009"/>
                  <a:pt x="1383" y="2009"/>
                </a:cubicBezTo>
                <a:cubicBezTo>
                  <a:pt x="1357" y="2087"/>
                  <a:pt x="1357" y="2087"/>
                  <a:pt x="1357" y="2087"/>
                </a:cubicBezTo>
                <a:cubicBezTo>
                  <a:pt x="1354" y="2086"/>
                  <a:pt x="1350" y="2086"/>
                  <a:pt x="1347" y="2086"/>
                </a:cubicBezTo>
                <a:cubicBezTo>
                  <a:pt x="1342" y="2086"/>
                  <a:pt x="1337" y="2087"/>
                  <a:pt x="1333" y="2089"/>
                </a:cubicBezTo>
                <a:cubicBezTo>
                  <a:pt x="1325" y="2093"/>
                  <a:pt x="1320" y="2100"/>
                  <a:pt x="1317" y="2108"/>
                </a:cubicBezTo>
                <a:cubicBezTo>
                  <a:pt x="1313" y="2106"/>
                  <a:pt x="1313" y="2106"/>
                  <a:pt x="1313" y="2106"/>
                </a:cubicBezTo>
                <a:cubicBezTo>
                  <a:pt x="1313" y="2108"/>
                  <a:pt x="1312" y="2109"/>
                  <a:pt x="1312" y="2111"/>
                </a:cubicBezTo>
                <a:cubicBezTo>
                  <a:pt x="1316" y="2113"/>
                  <a:pt x="1316" y="2113"/>
                  <a:pt x="1316" y="2113"/>
                </a:cubicBezTo>
                <a:cubicBezTo>
                  <a:pt x="1315" y="2117"/>
                  <a:pt x="1316" y="2122"/>
                  <a:pt x="1317" y="2127"/>
                </a:cubicBezTo>
                <a:cubicBezTo>
                  <a:pt x="843" y="2221"/>
                  <a:pt x="843" y="2221"/>
                  <a:pt x="843" y="2221"/>
                </a:cubicBezTo>
                <a:cubicBezTo>
                  <a:pt x="1057" y="2077"/>
                  <a:pt x="1057" y="2077"/>
                  <a:pt x="1057" y="2077"/>
                </a:cubicBezTo>
                <a:cubicBezTo>
                  <a:pt x="1055" y="2076"/>
                  <a:pt x="1053" y="2076"/>
                  <a:pt x="1051" y="2075"/>
                </a:cubicBezTo>
                <a:cubicBezTo>
                  <a:pt x="840" y="2217"/>
                  <a:pt x="840" y="2217"/>
                  <a:pt x="840" y="2217"/>
                </a:cubicBezTo>
                <a:cubicBezTo>
                  <a:pt x="834" y="2206"/>
                  <a:pt x="822" y="2200"/>
                  <a:pt x="811" y="2200"/>
                </a:cubicBezTo>
                <a:cubicBezTo>
                  <a:pt x="810" y="2200"/>
                  <a:pt x="810" y="2200"/>
                  <a:pt x="810" y="2200"/>
                </a:cubicBezTo>
                <a:cubicBezTo>
                  <a:pt x="797" y="2031"/>
                  <a:pt x="797" y="2031"/>
                  <a:pt x="797" y="2031"/>
                </a:cubicBezTo>
                <a:cubicBezTo>
                  <a:pt x="1046" y="2013"/>
                  <a:pt x="1046" y="2013"/>
                  <a:pt x="1046" y="2013"/>
                </a:cubicBezTo>
                <a:cubicBezTo>
                  <a:pt x="1109" y="2036"/>
                  <a:pt x="1109" y="2036"/>
                  <a:pt x="1109" y="2036"/>
                </a:cubicBezTo>
                <a:cubicBezTo>
                  <a:pt x="1088" y="2050"/>
                  <a:pt x="1088" y="2050"/>
                  <a:pt x="1088" y="2050"/>
                </a:cubicBezTo>
                <a:cubicBezTo>
                  <a:pt x="1088" y="2052"/>
                  <a:pt x="1087" y="2055"/>
                  <a:pt x="1087" y="2057"/>
                </a:cubicBezTo>
                <a:cubicBezTo>
                  <a:pt x="1114" y="2038"/>
                  <a:pt x="1114" y="2038"/>
                  <a:pt x="1114" y="2038"/>
                </a:cubicBezTo>
                <a:cubicBezTo>
                  <a:pt x="1283" y="2100"/>
                  <a:pt x="1283" y="2100"/>
                  <a:pt x="1283" y="2100"/>
                </a:cubicBezTo>
                <a:cubicBezTo>
                  <a:pt x="1283" y="2099"/>
                  <a:pt x="1284" y="2097"/>
                  <a:pt x="1285" y="2096"/>
                </a:cubicBezTo>
                <a:cubicBezTo>
                  <a:pt x="1119" y="2035"/>
                  <a:pt x="1119" y="2035"/>
                  <a:pt x="1119" y="2035"/>
                </a:cubicBezTo>
                <a:cubicBezTo>
                  <a:pt x="1146" y="2017"/>
                  <a:pt x="1146" y="2017"/>
                  <a:pt x="1146" y="2017"/>
                </a:cubicBezTo>
                <a:cubicBezTo>
                  <a:pt x="1150" y="2020"/>
                  <a:pt x="1154" y="2021"/>
                  <a:pt x="1159" y="2021"/>
                </a:cubicBezTo>
                <a:moveTo>
                  <a:pt x="1748" y="2009"/>
                </a:moveTo>
                <a:cubicBezTo>
                  <a:pt x="1668" y="2008"/>
                  <a:pt x="1668" y="2008"/>
                  <a:pt x="1668" y="2008"/>
                </a:cubicBezTo>
                <a:cubicBezTo>
                  <a:pt x="1768" y="1971"/>
                  <a:pt x="1768" y="1971"/>
                  <a:pt x="1768" y="1971"/>
                </a:cubicBezTo>
                <a:cubicBezTo>
                  <a:pt x="1748" y="2009"/>
                  <a:pt x="1748" y="2009"/>
                  <a:pt x="1748" y="2009"/>
                </a:cubicBezTo>
                <a:moveTo>
                  <a:pt x="696" y="2034"/>
                </a:moveTo>
                <a:cubicBezTo>
                  <a:pt x="756" y="1960"/>
                  <a:pt x="756" y="1960"/>
                  <a:pt x="756" y="1960"/>
                </a:cubicBezTo>
                <a:cubicBezTo>
                  <a:pt x="761" y="1962"/>
                  <a:pt x="768" y="1963"/>
                  <a:pt x="774" y="1963"/>
                </a:cubicBezTo>
                <a:cubicBezTo>
                  <a:pt x="778" y="1963"/>
                  <a:pt x="783" y="1963"/>
                  <a:pt x="787" y="1962"/>
                </a:cubicBezTo>
                <a:cubicBezTo>
                  <a:pt x="792" y="2027"/>
                  <a:pt x="792" y="2027"/>
                  <a:pt x="792" y="2027"/>
                </a:cubicBezTo>
                <a:cubicBezTo>
                  <a:pt x="696" y="2034"/>
                  <a:pt x="696" y="2034"/>
                  <a:pt x="696" y="2034"/>
                </a:cubicBezTo>
                <a:moveTo>
                  <a:pt x="797" y="2026"/>
                </a:moveTo>
                <a:cubicBezTo>
                  <a:pt x="792" y="1960"/>
                  <a:pt x="792" y="1960"/>
                  <a:pt x="792" y="1960"/>
                </a:cubicBezTo>
                <a:cubicBezTo>
                  <a:pt x="793" y="1959"/>
                  <a:pt x="794" y="1959"/>
                  <a:pt x="795" y="1958"/>
                </a:cubicBezTo>
                <a:cubicBezTo>
                  <a:pt x="807" y="1952"/>
                  <a:pt x="815" y="1941"/>
                  <a:pt x="817" y="1928"/>
                </a:cubicBezTo>
                <a:cubicBezTo>
                  <a:pt x="1035" y="2009"/>
                  <a:pt x="1035" y="2009"/>
                  <a:pt x="1035" y="2009"/>
                </a:cubicBezTo>
                <a:cubicBezTo>
                  <a:pt x="797" y="2026"/>
                  <a:pt x="797" y="2026"/>
                  <a:pt x="797" y="2026"/>
                </a:cubicBezTo>
                <a:moveTo>
                  <a:pt x="2420" y="2077"/>
                </a:moveTo>
                <a:cubicBezTo>
                  <a:pt x="1752" y="2012"/>
                  <a:pt x="1752" y="2012"/>
                  <a:pt x="1752" y="2012"/>
                </a:cubicBezTo>
                <a:cubicBezTo>
                  <a:pt x="1775" y="1968"/>
                  <a:pt x="1775" y="1968"/>
                  <a:pt x="1775" y="1968"/>
                </a:cubicBezTo>
                <a:cubicBezTo>
                  <a:pt x="1978" y="1894"/>
                  <a:pt x="1978" y="1894"/>
                  <a:pt x="1978" y="1894"/>
                </a:cubicBezTo>
                <a:cubicBezTo>
                  <a:pt x="1984" y="1904"/>
                  <a:pt x="1994" y="1910"/>
                  <a:pt x="2005" y="1910"/>
                </a:cubicBezTo>
                <a:cubicBezTo>
                  <a:pt x="2010" y="1910"/>
                  <a:pt x="2015" y="1909"/>
                  <a:pt x="2020" y="1906"/>
                </a:cubicBezTo>
                <a:cubicBezTo>
                  <a:pt x="2025" y="1903"/>
                  <a:pt x="2030" y="1899"/>
                  <a:pt x="2032" y="1894"/>
                </a:cubicBezTo>
                <a:cubicBezTo>
                  <a:pt x="2420" y="2073"/>
                  <a:pt x="2420" y="2073"/>
                  <a:pt x="2420" y="2073"/>
                </a:cubicBezTo>
                <a:cubicBezTo>
                  <a:pt x="2420" y="2077"/>
                  <a:pt x="2420" y="2077"/>
                  <a:pt x="2420" y="2077"/>
                </a:cubicBezTo>
                <a:moveTo>
                  <a:pt x="3224" y="1578"/>
                </a:moveTo>
                <a:cubicBezTo>
                  <a:pt x="3369" y="1521"/>
                  <a:pt x="3369" y="1521"/>
                  <a:pt x="3369" y="1521"/>
                </a:cubicBezTo>
                <a:cubicBezTo>
                  <a:pt x="3257" y="1891"/>
                  <a:pt x="3257" y="1891"/>
                  <a:pt x="3257" y="1891"/>
                </a:cubicBezTo>
                <a:cubicBezTo>
                  <a:pt x="2438" y="2076"/>
                  <a:pt x="2438" y="2076"/>
                  <a:pt x="2438" y="2076"/>
                </a:cubicBezTo>
                <a:cubicBezTo>
                  <a:pt x="3223" y="1576"/>
                  <a:pt x="3223" y="1576"/>
                  <a:pt x="3223" y="1576"/>
                </a:cubicBezTo>
                <a:cubicBezTo>
                  <a:pt x="3224" y="1578"/>
                  <a:pt x="3224" y="1578"/>
                  <a:pt x="3224" y="1578"/>
                </a:cubicBezTo>
                <a:moveTo>
                  <a:pt x="1046" y="2008"/>
                </a:moveTo>
                <a:cubicBezTo>
                  <a:pt x="818" y="1924"/>
                  <a:pt x="818" y="1924"/>
                  <a:pt x="818" y="1924"/>
                </a:cubicBezTo>
                <a:cubicBezTo>
                  <a:pt x="819" y="1915"/>
                  <a:pt x="817" y="1906"/>
                  <a:pt x="813" y="1898"/>
                </a:cubicBezTo>
                <a:cubicBezTo>
                  <a:pt x="811" y="1895"/>
                  <a:pt x="809" y="1891"/>
                  <a:pt x="806" y="1888"/>
                </a:cubicBezTo>
                <a:cubicBezTo>
                  <a:pt x="1077" y="1489"/>
                  <a:pt x="1077" y="1489"/>
                  <a:pt x="1077" y="1489"/>
                </a:cubicBezTo>
                <a:cubicBezTo>
                  <a:pt x="1434" y="1530"/>
                  <a:pt x="1434" y="1530"/>
                  <a:pt x="1434" y="1530"/>
                </a:cubicBezTo>
                <a:cubicBezTo>
                  <a:pt x="1363" y="1652"/>
                  <a:pt x="1363" y="1652"/>
                  <a:pt x="1363" y="1652"/>
                </a:cubicBezTo>
                <a:cubicBezTo>
                  <a:pt x="1365" y="1652"/>
                  <a:pt x="1367" y="1651"/>
                  <a:pt x="1370" y="1651"/>
                </a:cubicBezTo>
                <a:cubicBezTo>
                  <a:pt x="1439" y="1531"/>
                  <a:pt x="1439" y="1531"/>
                  <a:pt x="1439" y="1531"/>
                </a:cubicBezTo>
                <a:cubicBezTo>
                  <a:pt x="1541" y="1542"/>
                  <a:pt x="1541" y="1542"/>
                  <a:pt x="1541" y="1542"/>
                </a:cubicBezTo>
                <a:cubicBezTo>
                  <a:pt x="1385" y="2004"/>
                  <a:pt x="1385" y="2004"/>
                  <a:pt x="1385" y="2004"/>
                </a:cubicBezTo>
                <a:cubicBezTo>
                  <a:pt x="1180" y="2001"/>
                  <a:pt x="1180" y="2001"/>
                  <a:pt x="1180" y="2001"/>
                </a:cubicBezTo>
                <a:cubicBezTo>
                  <a:pt x="1180" y="1997"/>
                  <a:pt x="1180" y="1993"/>
                  <a:pt x="1178" y="1990"/>
                </a:cubicBezTo>
                <a:cubicBezTo>
                  <a:pt x="1177" y="1988"/>
                  <a:pt x="1176" y="1987"/>
                  <a:pt x="1175" y="1986"/>
                </a:cubicBezTo>
                <a:cubicBezTo>
                  <a:pt x="1340" y="1701"/>
                  <a:pt x="1340" y="1701"/>
                  <a:pt x="1340" y="1701"/>
                </a:cubicBezTo>
                <a:cubicBezTo>
                  <a:pt x="1339" y="1699"/>
                  <a:pt x="1339" y="1697"/>
                  <a:pt x="1338" y="1695"/>
                </a:cubicBezTo>
                <a:cubicBezTo>
                  <a:pt x="1171" y="1982"/>
                  <a:pt x="1171" y="1982"/>
                  <a:pt x="1171" y="1982"/>
                </a:cubicBezTo>
                <a:cubicBezTo>
                  <a:pt x="1168" y="1980"/>
                  <a:pt x="1163" y="1978"/>
                  <a:pt x="1159" y="1978"/>
                </a:cubicBezTo>
                <a:cubicBezTo>
                  <a:pt x="1155" y="1978"/>
                  <a:pt x="1152" y="1979"/>
                  <a:pt x="1149" y="1981"/>
                </a:cubicBezTo>
                <a:cubicBezTo>
                  <a:pt x="1141" y="1985"/>
                  <a:pt x="1137" y="1993"/>
                  <a:pt x="1138" y="2001"/>
                </a:cubicBezTo>
                <a:cubicBezTo>
                  <a:pt x="1046" y="2008"/>
                  <a:pt x="1046" y="2008"/>
                  <a:pt x="1046" y="2008"/>
                </a:cubicBezTo>
                <a:moveTo>
                  <a:pt x="2429" y="2072"/>
                </a:moveTo>
                <a:cubicBezTo>
                  <a:pt x="2426" y="2071"/>
                  <a:pt x="2426" y="2071"/>
                  <a:pt x="2426" y="2071"/>
                </a:cubicBezTo>
                <a:cubicBezTo>
                  <a:pt x="2498" y="1653"/>
                  <a:pt x="2498" y="1653"/>
                  <a:pt x="2498" y="1653"/>
                </a:cubicBezTo>
                <a:cubicBezTo>
                  <a:pt x="2501" y="1652"/>
                  <a:pt x="2505" y="1651"/>
                  <a:pt x="2509" y="1649"/>
                </a:cubicBezTo>
                <a:cubicBezTo>
                  <a:pt x="2523" y="1642"/>
                  <a:pt x="2529" y="1624"/>
                  <a:pt x="2523" y="1609"/>
                </a:cubicBezTo>
                <a:cubicBezTo>
                  <a:pt x="2705" y="1480"/>
                  <a:pt x="2705" y="1480"/>
                  <a:pt x="2705" y="1480"/>
                </a:cubicBezTo>
                <a:cubicBezTo>
                  <a:pt x="2755" y="1486"/>
                  <a:pt x="2755" y="1486"/>
                  <a:pt x="2755" y="1486"/>
                </a:cubicBezTo>
                <a:cubicBezTo>
                  <a:pt x="2429" y="2072"/>
                  <a:pt x="2429" y="2072"/>
                  <a:pt x="2429" y="2072"/>
                </a:cubicBezTo>
                <a:moveTo>
                  <a:pt x="2755" y="1481"/>
                </a:moveTo>
                <a:cubicBezTo>
                  <a:pt x="2712" y="1476"/>
                  <a:pt x="2712" y="1476"/>
                  <a:pt x="2712" y="1476"/>
                </a:cubicBezTo>
                <a:cubicBezTo>
                  <a:pt x="2799" y="1414"/>
                  <a:pt x="2799" y="1414"/>
                  <a:pt x="2799" y="1414"/>
                </a:cubicBezTo>
                <a:cubicBezTo>
                  <a:pt x="2755" y="1481"/>
                  <a:pt x="2755" y="1481"/>
                  <a:pt x="2755" y="1481"/>
                </a:cubicBezTo>
                <a:moveTo>
                  <a:pt x="2027" y="1747"/>
                </a:moveTo>
                <a:cubicBezTo>
                  <a:pt x="2072" y="1410"/>
                  <a:pt x="2072" y="1410"/>
                  <a:pt x="2072" y="1410"/>
                </a:cubicBezTo>
                <a:cubicBezTo>
                  <a:pt x="2074" y="1407"/>
                  <a:pt x="2074" y="1407"/>
                  <a:pt x="2074" y="1407"/>
                </a:cubicBezTo>
                <a:cubicBezTo>
                  <a:pt x="2077" y="1407"/>
                  <a:pt x="2077" y="1407"/>
                  <a:pt x="2077" y="1407"/>
                </a:cubicBezTo>
                <a:cubicBezTo>
                  <a:pt x="2375" y="1559"/>
                  <a:pt x="2375" y="1559"/>
                  <a:pt x="2375" y="1559"/>
                </a:cubicBezTo>
                <a:cubicBezTo>
                  <a:pt x="2375" y="1557"/>
                  <a:pt x="2375" y="1556"/>
                  <a:pt x="2376" y="1554"/>
                </a:cubicBezTo>
                <a:cubicBezTo>
                  <a:pt x="2091" y="1409"/>
                  <a:pt x="2091" y="1409"/>
                  <a:pt x="2091" y="1409"/>
                </a:cubicBezTo>
                <a:cubicBezTo>
                  <a:pt x="2698" y="1479"/>
                  <a:pt x="2698" y="1479"/>
                  <a:pt x="2698" y="1479"/>
                </a:cubicBezTo>
                <a:cubicBezTo>
                  <a:pt x="2520" y="1604"/>
                  <a:pt x="2520" y="1604"/>
                  <a:pt x="2520" y="1604"/>
                </a:cubicBezTo>
                <a:cubicBezTo>
                  <a:pt x="2514" y="1595"/>
                  <a:pt x="2504" y="1590"/>
                  <a:pt x="2494" y="1590"/>
                </a:cubicBezTo>
                <a:cubicBezTo>
                  <a:pt x="2489" y="1590"/>
                  <a:pt x="2484" y="1591"/>
                  <a:pt x="2480" y="1594"/>
                </a:cubicBezTo>
                <a:cubicBezTo>
                  <a:pt x="2476" y="1596"/>
                  <a:pt x="2472" y="1599"/>
                  <a:pt x="2470" y="1602"/>
                </a:cubicBezTo>
                <a:cubicBezTo>
                  <a:pt x="2419" y="1576"/>
                  <a:pt x="2419" y="1576"/>
                  <a:pt x="2419" y="1576"/>
                </a:cubicBezTo>
                <a:cubicBezTo>
                  <a:pt x="2418" y="1578"/>
                  <a:pt x="2417" y="1579"/>
                  <a:pt x="2416" y="1580"/>
                </a:cubicBezTo>
                <a:cubicBezTo>
                  <a:pt x="2467" y="1606"/>
                  <a:pt x="2467" y="1606"/>
                  <a:pt x="2467" y="1606"/>
                </a:cubicBezTo>
                <a:cubicBezTo>
                  <a:pt x="2462" y="1615"/>
                  <a:pt x="2461" y="1626"/>
                  <a:pt x="2466" y="1636"/>
                </a:cubicBezTo>
                <a:cubicBezTo>
                  <a:pt x="2472" y="1646"/>
                  <a:pt x="2482" y="1652"/>
                  <a:pt x="2492" y="1653"/>
                </a:cubicBezTo>
                <a:cubicBezTo>
                  <a:pt x="2421" y="2068"/>
                  <a:pt x="2421" y="2068"/>
                  <a:pt x="2421" y="2068"/>
                </a:cubicBezTo>
                <a:cubicBezTo>
                  <a:pt x="2034" y="1889"/>
                  <a:pt x="2034" y="1889"/>
                  <a:pt x="2034" y="1889"/>
                </a:cubicBezTo>
                <a:cubicBezTo>
                  <a:pt x="2037" y="1881"/>
                  <a:pt x="2037" y="1872"/>
                  <a:pt x="2033" y="1864"/>
                </a:cubicBezTo>
                <a:cubicBezTo>
                  <a:pt x="2029" y="1856"/>
                  <a:pt x="2022" y="1851"/>
                  <a:pt x="2014" y="184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2" y="1788"/>
                  <a:pt x="2022" y="1788"/>
                  <a:pt x="2022" y="1788"/>
                </a:cubicBezTo>
                <a:cubicBezTo>
                  <a:pt x="2020" y="1789"/>
                  <a:pt x="2019" y="1789"/>
                  <a:pt x="2017" y="1790"/>
                </a:cubicBezTo>
                <a:cubicBezTo>
                  <a:pt x="2009" y="1847"/>
                  <a:pt x="2009" y="1847"/>
                  <a:pt x="2009" y="1847"/>
                </a:cubicBezTo>
                <a:cubicBezTo>
                  <a:pt x="2008" y="1847"/>
                  <a:pt x="2006" y="1847"/>
                  <a:pt x="2005" y="1847"/>
                </a:cubicBezTo>
                <a:cubicBezTo>
                  <a:pt x="2000" y="1847"/>
                  <a:pt x="1995" y="1848"/>
                  <a:pt x="1991" y="1851"/>
                </a:cubicBezTo>
                <a:cubicBezTo>
                  <a:pt x="1976" y="1858"/>
                  <a:pt x="1970" y="1875"/>
                  <a:pt x="1976" y="1889"/>
                </a:cubicBezTo>
                <a:cubicBezTo>
                  <a:pt x="1779" y="1962"/>
                  <a:pt x="1779" y="1962"/>
                  <a:pt x="1779" y="1962"/>
                </a:cubicBezTo>
                <a:cubicBezTo>
                  <a:pt x="2065" y="1422"/>
                  <a:pt x="2065" y="1422"/>
                  <a:pt x="2065" y="1422"/>
                </a:cubicBezTo>
                <a:cubicBezTo>
                  <a:pt x="2023" y="1744"/>
                  <a:pt x="2023" y="1744"/>
                  <a:pt x="2023" y="1744"/>
                </a:cubicBezTo>
                <a:cubicBezTo>
                  <a:pt x="2025" y="1745"/>
                  <a:pt x="2026" y="1746"/>
                  <a:pt x="2027" y="1747"/>
                </a:cubicBezTo>
                <a:moveTo>
                  <a:pt x="1546" y="1543"/>
                </a:moveTo>
                <a:cubicBezTo>
                  <a:pt x="1547" y="1541"/>
                  <a:pt x="1547" y="1541"/>
                  <a:pt x="1547" y="1541"/>
                </a:cubicBezTo>
                <a:cubicBezTo>
                  <a:pt x="2068" y="1403"/>
                  <a:pt x="2068" y="1403"/>
                  <a:pt x="2068" y="1403"/>
                </a:cubicBezTo>
                <a:cubicBezTo>
                  <a:pt x="2067" y="1408"/>
                  <a:pt x="2067" y="1408"/>
                  <a:pt x="2067" y="1408"/>
                </a:cubicBezTo>
                <a:cubicBezTo>
                  <a:pt x="1772" y="1964"/>
                  <a:pt x="1772" y="1964"/>
                  <a:pt x="1772" y="1964"/>
                </a:cubicBezTo>
                <a:cubicBezTo>
                  <a:pt x="1654" y="2008"/>
                  <a:pt x="1654" y="2008"/>
                  <a:pt x="1654" y="2008"/>
                </a:cubicBezTo>
                <a:cubicBezTo>
                  <a:pt x="1390" y="2004"/>
                  <a:pt x="1390" y="2004"/>
                  <a:pt x="1390" y="2004"/>
                </a:cubicBezTo>
                <a:cubicBezTo>
                  <a:pt x="1546" y="1543"/>
                  <a:pt x="1546" y="1543"/>
                  <a:pt x="1546" y="1543"/>
                </a:cubicBezTo>
                <a:cubicBezTo>
                  <a:pt x="1546" y="1543"/>
                  <a:pt x="1546" y="1543"/>
                  <a:pt x="1546" y="1543"/>
                </a:cubicBezTo>
                <a:moveTo>
                  <a:pt x="3224" y="1573"/>
                </a:moveTo>
                <a:cubicBezTo>
                  <a:pt x="3292" y="1347"/>
                  <a:pt x="3292" y="1347"/>
                  <a:pt x="3292" y="1347"/>
                </a:cubicBezTo>
                <a:cubicBezTo>
                  <a:pt x="3404" y="1413"/>
                  <a:pt x="3404" y="1413"/>
                  <a:pt x="3404" y="1413"/>
                </a:cubicBezTo>
                <a:cubicBezTo>
                  <a:pt x="3402" y="1412"/>
                  <a:pt x="3402" y="1412"/>
                  <a:pt x="3402" y="1412"/>
                </a:cubicBezTo>
                <a:cubicBezTo>
                  <a:pt x="3371" y="1515"/>
                  <a:pt x="3371" y="1515"/>
                  <a:pt x="3371" y="1515"/>
                </a:cubicBezTo>
                <a:cubicBezTo>
                  <a:pt x="3224" y="1573"/>
                  <a:pt x="3224" y="1573"/>
                  <a:pt x="3224" y="1573"/>
                </a:cubicBezTo>
                <a:moveTo>
                  <a:pt x="3264" y="1885"/>
                </a:moveTo>
                <a:cubicBezTo>
                  <a:pt x="3375" y="1518"/>
                  <a:pt x="3375" y="1518"/>
                  <a:pt x="3375" y="1518"/>
                </a:cubicBezTo>
                <a:cubicBezTo>
                  <a:pt x="3837" y="1336"/>
                  <a:pt x="3837" y="1336"/>
                  <a:pt x="3837" y="133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8" y="1426"/>
                  <a:pt x="3818" y="1426"/>
                  <a:pt x="3818" y="1426"/>
                </a:cubicBezTo>
                <a:cubicBezTo>
                  <a:pt x="3817" y="1426"/>
                  <a:pt x="3817" y="1426"/>
                  <a:pt x="3817" y="1426"/>
                </a:cubicBezTo>
                <a:cubicBezTo>
                  <a:pt x="3264" y="1885"/>
                  <a:pt x="3264" y="1885"/>
                  <a:pt x="3264" y="1885"/>
                </a:cubicBezTo>
                <a:moveTo>
                  <a:pt x="3843" y="1328"/>
                </a:moveTo>
                <a:cubicBezTo>
                  <a:pt x="3848" y="1305"/>
                  <a:pt x="3848" y="1305"/>
                  <a:pt x="3848" y="1305"/>
                </a:cubicBezTo>
                <a:cubicBezTo>
                  <a:pt x="3876" y="1315"/>
                  <a:pt x="3876" y="1315"/>
                  <a:pt x="3876" y="1315"/>
                </a:cubicBezTo>
                <a:cubicBezTo>
                  <a:pt x="3843" y="1328"/>
                  <a:pt x="3843" y="1328"/>
                  <a:pt x="3843" y="1328"/>
                </a:cubicBezTo>
                <a:moveTo>
                  <a:pt x="2435" y="2072"/>
                </a:moveTo>
                <a:cubicBezTo>
                  <a:pt x="2759" y="1488"/>
                  <a:pt x="2759" y="1488"/>
                  <a:pt x="2759" y="1488"/>
                </a:cubicBezTo>
                <a:cubicBezTo>
                  <a:pt x="3138" y="1257"/>
                  <a:pt x="3138" y="1257"/>
                  <a:pt x="3138" y="1257"/>
                </a:cubicBezTo>
                <a:cubicBezTo>
                  <a:pt x="3288" y="1345"/>
                  <a:pt x="3288" y="1345"/>
                  <a:pt x="3288" y="1345"/>
                </a:cubicBezTo>
                <a:cubicBezTo>
                  <a:pt x="3219" y="1573"/>
                  <a:pt x="3219" y="1573"/>
                  <a:pt x="3219" y="1573"/>
                </a:cubicBezTo>
                <a:cubicBezTo>
                  <a:pt x="2435" y="2072"/>
                  <a:pt x="2435" y="2072"/>
                  <a:pt x="2435" y="2072"/>
                </a:cubicBezTo>
                <a:moveTo>
                  <a:pt x="2761" y="1480"/>
                </a:moveTo>
                <a:cubicBezTo>
                  <a:pt x="2811" y="1406"/>
                  <a:pt x="2811" y="1406"/>
                  <a:pt x="2811" y="1406"/>
                </a:cubicBezTo>
                <a:cubicBezTo>
                  <a:pt x="3058" y="1231"/>
                  <a:pt x="3058" y="1231"/>
                  <a:pt x="3058" y="1231"/>
                </a:cubicBezTo>
                <a:cubicBezTo>
                  <a:pt x="3064" y="1240"/>
                  <a:pt x="3074" y="1245"/>
                  <a:pt x="3084" y="1245"/>
                </a:cubicBezTo>
                <a:cubicBezTo>
                  <a:pt x="3089" y="1245"/>
                  <a:pt x="3094" y="1243"/>
                  <a:pt x="3098" y="1241"/>
                </a:cubicBezTo>
                <a:cubicBezTo>
                  <a:pt x="3100" y="1240"/>
                  <a:pt x="3102" y="1238"/>
                  <a:pt x="3104" y="1237"/>
                </a:cubicBezTo>
                <a:cubicBezTo>
                  <a:pt x="3133" y="1254"/>
                  <a:pt x="3133" y="1254"/>
                  <a:pt x="3133" y="1254"/>
                </a:cubicBezTo>
                <a:cubicBezTo>
                  <a:pt x="2761" y="1480"/>
                  <a:pt x="2761" y="1480"/>
                  <a:pt x="2761" y="1480"/>
                </a:cubicBezTo>
                <a:moveTo>
                  <a:pt x="3377" y="1512"/>
                </a:moveTo>
                <a:cubicBezTo>
                  <a:pt x="3406" y="1414"/>
                  <a:pt x="3406" y="1414"/>
                  <a:pt x="3406" y="1414"/>
                </a:cubicBezTo>
                <a:cubicBezTo>
                  <a:pt x="3406" y="1413"/>
                  <a:pt x="3406" y="1413"/>
                  <a:pt x="3406" y="1413"/>
                </a:cubicBezTo>
                <a:cubicBezTo>
                  <a:pt x="3632" y="1224"/>
                  <a:pt x="3632" y="1224"/>
                  <a:pt x="3632" y="1224"/>
                </a:cubicBezTo>
                <a:cubicBezTo>
                  <a:pt x="3843" y="1303"/>
                  <a:pt x="3843" y="1303"/>
                  <a:pt x="3843" y="1303"/>
                </a:cubicBezTo>
                <a:cubicBezTo>
                  <a:pt x="3838" y="1331"/>
                  <a:pt x="3838" y="1331"/>
                  <a:pt x="3838" y="1331"/>
                </a:cubicBezTo>
                <a:cubicBezTo>
                  <a:pt x="3377" y="1512"/>
                  <a:pt x="3377" y="1512"/>
                  <a:pt x="3377" y="1512"/>
                </a:cubicBezTo>
                <a:moveTo>
                  <a:pt x="2818" y="1394"/>
                </a:moveTo>
                <a:cubicBezTo>
                  <a:pt x="2958" y="1184"/>
                  <a:pt x="2958" y="1184"/>
                  <a:pt x="2958" y="1184"/>
                </a:cubicBezTo>
                <a:cubicBezTo>
                  <a:pt x="3052" y="1211"/>
                  <a:pt x="3052" y="1211"/>
                  <a:pt x="3052" y="1211"/>
                </a:cubicBezTo>
                <a:cubicBezTo>
                  <a:pt x="3052" y="1216"/>
                  <a:pt x="3053" y="1222"/>
                  <a:pt x="3056" y="1227"/>
                </a:cubicBezTo>
                <a:cubicBezTo>
                  <a:pt x="2818" y="1394"/>
                  <a:pt x="2818" y="1394"/>
                  <a:pt x="2818" y="1394"/>
                </a:cubicBezTo>
                <a:moveTo>
                  <a:pt x="3289" y="1340"/>
                </a:moveTo>
                <a:cubicBezTo>
                  <a:pt x="3143" y="1254"/>
                  <a:pt x="3143" y="1254"/>
                  <a:pt x="3143" y="1254"/>
                </a:cubicBezTo>
                <a:cubicBezTo>
                  <a:pt x="3338" y="1135"/>
                  <a:pt x="3338" y="1135"/>
                  <a:pt x="3338" y="1135"/>
                </a:cubicBezTo>
                <a:cubicBezTo>
                  <a:pt x="3340" y="1139"/>
                  <a:pt x="3344" y="1142"/>
                  <a:pt x="3348" y="1143"/>
                </a:cubicBezTo>
                <a:cubicBezTo>
                  <a:pt x="3289" y="1340"/>
                  <a:pt x="3289" y="1340"/>
                  <a:pt x="3289" y="1340"/>
                </a:cubicBezTo>
                <a:moveTo>
                  <a:pt x="3354" y="1144"/>
                </a:moveTo>
                <a:cubicBezTo>
                  <a:pt x="3357" y="1144"/>
                  <a:pt x="3360" y="1144"/>
                  <a:pt x="3363" y="1142"/>
                </a:cubicBezTo>
                <a:cubicBezTo>
                  <a:pt x="3369" y="1139"/>
                  <a:pt x="3373" y="1133"/>
                  <a:pt x="3374" y="1127"/>
                </a:cubicBezTo>
                <a:cubicBezTo>
                  <a:pt x="3627" y="1222"/>
                  <a:pt x="3627" y="1222"/>
                  <a:pt x="3627" y="1222"/>
                </a:cubicBezTo>
                <a:cubicBezTo>
                  <a:pt x="3405" y="1408"/>
                  <a:pt x="3405" y="1408"/>
                  <a:pt x="3405" y="1408"/>
                </a:cubicBezTo>
                <a:cubicBezTo>
                  <a:pt x="3294" y="1342"/>
                  <a:pt x="3294" y="1342"/>
                  <a:pt x="3294" y="1342"/>
                </a:cubicBezTo>
                <a:cubicBezTo>
                  <a:pt x="3353" y="1144"/>
                  <a:pt x="3353" y="1144"/>
                  <a:pt x="3353" y="1144"/>
                </a:cubicBezTo>
                <a:cubicBezTo>
                  <a:pt x="3354" y="1144"/>
                  <a:pt x="3354" y="1144"/>
                  <a:pt x="3354" y="1144"/>
                </a:cubicBezTo>
                <a:moveTo>
                  <a:pt x="2704" y="1475"/>
                </a:moveTo>
                <a:cubicBezTo>
                  <a:pt x="2079" y="1402"/>
                  <a:pt x="2079" y="1402"/>
                  <a:pt x="2079" y="1402"/>
                </a:cubicBezTo>
                <a:cubicBezTo>
                  <a:pt x="2074" y="1400"/>
                  <a:pt x="2074" y="1400"/>
                  <a:pt x="2074" y="1400"/>
                </a:cubicBezTo>
                <a:cubicBezTo>
                  <a:pt x="2483" y="1049"/>
                  <a:pt x="2483" y="1049"/>
                  <a:pt x="2483" y="1049"/>
                </a:cubicBezTo>
                <a:cubicBezTo>
                  <a:pt x="2485" y="1050"/>
                  <a:pt x="2485" y="1050"/>
                  <a:pt x="2485" y="1050"/>
                </a:cubicBezTo>
                <a:cubicBezTo>
                  <a:pt x="2485" y="1049"/>
                  <a:pt x="2485" y="1049"/>
                  <a:pt x="2485" y="1049"/>
                </a:cubicBezTo>
                <a:cubicBezTo>
                  <a:pt x="2953" y="1183"/>
                  <a:pt x="2953" y="1183"/>
                  <a:pt x="2953" y="1183"/>
                </a:cubicBezTo>
                <a:cubicBezTo>
                  <a:pt x="2807" y="1402"/>
                  <a:pt x="2807" y="1402"/>
                  <a:pt x="2807" y="1402"/>
                </a:cubicBezTo>
                <a:cubicBezTo>
                  <a:pt x="2704" y="1475"/>
                  <a:pt x="2704" y="1475"/>
                  <a:pt x="2704" y="1475"/>
                </a:cubicBezTo>
                <a:moveTo>
                  <a:pt x="3884" y="1312"/>
                </a:moveTo>
                <a:cubicBezTo>
                  <a:pt x="4052" y="1038"/>
                  <a:pt x="4052" y="1038"/>
                  <a:pt x="4052" y="1038"/>
                </a:cubicBezTo>
                <a:cubicBezTo>
                  <a:pt x="4119" y="1059"/>
                  <a:pt x="4119" y="1059"/>
                  <a:pt x="4119" y="1059"/>
                </a:cubicBezTo>
                <a:cubicBezTo>
                  <a:pt x="3884" y="1312"/>
                  <a:pt x="3884" y="1312"/>
                  <a:pt x="3884" y="1312"/>
                </a:cubicBezTo>
                <a:moveTo>
                  <a:pt x="3844" y="1298"/>
                </a:moveTo>
                <a:cubicBezTo>
                  <a:pt x="3637" y="1220"/>
                  <a:pt x="3637" y="1220"/>
                  <a:pt x="3637" y="1220"/>
                </a:cubicBezTo>
                <a:cubicBezTo>
                  <a:pt x="3885" y="1013"/>
                  <a:pt x="3885" y="1013"/>
                  <a:pt x="3885" y="1013"/>
                </a:cubicBezTo>
                <a:cubicBezTo>
                  <a:pt x="3889" y="1018"/>
                  <a:pt x="3894" y="1022"/>
                  <a:pt x="3900" y="1024"/>
                </a:cubicBezTo>
                <a:cubicBezTo>
                  <a:pt x="3844" y="1298"/>
                  <a:pt x="3844" y="1298"/>
                  <a:pt x="3844" y="1298"/>
                </a:cubicBezTo>
                <a:moveTo>
                  <a:pt x="3912" y="1026"/>
                </a:moveTo>
                <a:cubicBezTo>
                  <a:pt x="3917" y="1026"/>
                  <a:pt x="3922" y="1024"/>
                  <a:pt x="3928" y="1022"/>
                </a:cubicBezTo>
                <a:cubicBezTo>
                  <a:pt x="3936" y="1017"/>
                  <a:pt x="3942" y="1010"/>
                  <a:pt x="3944" y="1002"/>
                </a:cubicBezTo>
                <a:cubicBezTo>
                  <a:pt x="4047" y="1036"/>
                  <a:pt x="4047" y="1036"/>
                  <a:pt x="4047" y="1036"/>
                </a:cubicBezTo>
                <a:cubicBezTo>
                  <a:pt x="3879" y="1311"/>
                  <a:pt x="3879" y="1311"/>
                  <a:pt x="3879" y="1311"/>
                </a:cubicBezTo>
                <a:cubicBezTo>
                  <a:pt x="3849" y="1300"/>
                  <a:pt x="3849" y="1300"/>
                  <a:pt x="3849" y="1300"/>
                </a:cubicBezTo>
                <a:cubicBezTo>
                  <a:pt x="3905" y="1025"/>
                  <a:pt x="3905" y="1025"/>
                  <a:pt x="3905" y="1025"/>
                </a:cubicBezTo>
                <a:cubicBezTo>
                  <a:pt x="3907" y="1026"/>
                  <a:pt x="3909" y="1026"/>
                  <a:pt x="3912" y="1026"/>
                </a:cubicBezTo>
                <a:moveTo>
                  <a:pt x="2956" y="1178"/>
                </a:moveTo>
                <a:cubicBezTo>
                  <a:pt x="2488" y="1045"/>
                  <a:pt x="2488" y="1045"/>
                  <a:pt x="2488" y="1045"/>
                </a:cubicBezTo>
                <a:cubicBezTo>
                  <a:pt x="2536" y="955"/>
                  <a:pt x="2536" y="955"/>
                  <a:pt x="2536" y="955"/>
                </a:cubicBezTo>
                <a:cubicBezTo>
                  <a:pt x="3065" y="996"/>
                  <a:pt x="3065" y="996"/>
                  <a:pt x="3065" y="996"/>
                </a:cubicBezTo>
                <a:cubicBezTo>
                  <a:pt x="3065" y="996"/>
                  <a:pt x="3066" y="997"/>
                  <a:pt x="3066" y="998"/>
                </a:cubicBezTo>
                <a:cubicBezTo>
                  <a:pt x="3067" y="1001"/>
                  <a:pt x="3069" y="1003"/>
                  <a:pt x="3072" y="1005"/>
                </a:cubicBezTo>
                <a:cubicBezTo>
                  <a:pt x="2956" y="1178"/>
                  <a:pt x="2956" y="1178"/>
                  <a:pt x="2956" y="1178"/>
                </a:cubicBezTo>
                <a:moveTo>
                  <a:pt x="2094" y="1376"/>
                </a:moveTo>
                <a:cubicBezTo>
                  <a:pt x="2470" y="950"/>
                  <a:pt x="2470" y="950"/>
                  <a:pt x="2470" y="950"/>
                </a:cubicBezTo>
                <a:cubicBezTo>
                  <a:pt x="2530" y="954"/>
                  <a:pt x="2530" y="954"/>
                  <a:pt x="2530" y="954"/>
                </a:cubicBezTo>
                <a:cubicBezTo>
                  <a:pt x="2483" y="1044"/>
                  <a:pt x="2483" y="1044"/>
                  <a:pt x="2483" y="1044"/>
                </a:cubicBezTo>
                <a:cubicBezTo>
                  <a:pt x="2482" y="1043"/>
                  <a:pt x="2482" y="1043"/>
                  <a:pt x="2482" y="1043"/>
                </a:cubicBezTo>
                <a:cubicBezTo>
                  <a:pt x="2094" y="1376"/>
                  <a:pt x="2094" y="1376"/>
                  <a:pt x="2094" y="1376"/>
                </a:cubicBezTo>
                <a:moveTo>
                  <a:pt x="3106" y="982"/>
                </a:moveTo>
                <a:cubicBezTo>
                  <a:pt x="3105" y="981"/>
                  <a:pt x="3105" y="979"/>
                  <a:pt x="3104" y="978"/>
                </a:cubicBezTo>
                <a:cubicBezTo>
                  <a:pt x="3103" y="976"/>
                  <a:pt x="3102" y="975"/>
                  <a:pt x="3100" y="973"/>
                </a:cubicBezTo>
                <a:cubicBezTo>
                  <a:pt x="3149" y="914"/>
                  <a:pt x="3149" y="914"/>
                  <a:pt x="3149" y="914"/>
                </a:cubicBezTo>
                <a:cubicBezTo>
                  <a:pt x="3134" y="971"/>
                  <a:pt x="3134" y="971"/>
                  <a:pt x="3134" y="971"/>
                </a:cubicBezTo>
                <a:cubicBezTo>
                  <a:pt x="3106" y="982"/>
                  <a:pt x="3106" y="982"/>
                  <a:pt x="3106" y="982"/>
                </a:cubicBezTo>
                <a:moveTo>
                  <a:pt x="3631" y="1218"/>
                </a:moveTo>
                <a:cubicBezTo>
                  <a:pt x="3373" y="1121"/>
                  <a:pt x="3373" y="1121"/>
                  <a:pt x="3373" y="1121"/>
                </a:cubicBezTo>
                <a:cubicBezTo>
                  <a:pt x="3373" y="1119"/>
                  <a:pt x="3372" y="1117"/>
                  <a:pt x="3371" y="1116"/>
                </a:cubicBezTo>
                <a:cubicBezTo>
                  <a:pt x="3371" y="1115"/>
                  <a:pt x="3370" y="1113"/>
                  <a:pt x="3369" y="1112"/>
                </a:cubicBezTo>
                <a:cubicBezTo>
                  <a:pt x="3589" y="876"/>
                  <a:pt x="3589" y="876"/>
                  <a:pt x="3589" y="876"/>
                </a:cubicBezTo>
                <a:cubicBezTo>
                  <a:pt x="3880" y="977"/>
                  <a:pt x="3880" y="977"/>
                  <a:pt x="3880" y="977"/>
                </a:cubicBezTo>
                <a:cubicBezTo>
                  <a:pt x="3876" y="987"/>
                  <a:pt x="3876" y="998"/>
                  <a:pt x="3881" y="1007"/>
                </a:cubicBezTo>
                <a:cubicBezTo>
                  <a:pt x="3881" y="1008"/>
                  <a:pt x="3881" y="1008"/>
                  <a:pt x="3882" y="1009"/>
                </a:cubicBezTo>
                <a:cubicBezTo>
                  <a:pt x="3631" y="1218"/>
                  <a:pt x="3631" y="1218"/>
                  <a:pt x="3631" y="1218"/>
                </a:cubicBezTo>
                <a:moveTo>
                  <a:pt x="3469" y="873"/>
                </a:moveTo>
                <a:cubicBezTo>
                  <a:pt x="3474" y="873"/>
                  <a:pt x="3480" y="872"/>
                  <a:pt x="3485" y="869"/>
                </a:cubicBezTo>
                <a:cubicBezTo>
                  <a:pt x="3494" y="864"/>
                  <a:pt x="3500" y="856"/>
                  <a:pt x="3503" y="846"/>
                </a:cubicBezTo>
                <a:cubicBezTo>
                  <a:pt x="3584" y="874"/>
                  <a:pt x="3584" y="874"/>
                  <a:pt x="3584" y="874"/>
                </a:cubicBezTo>
                <a:cubicBezTo>
                  <a:pt x="3366" y="1109"/>
                  <a:pt x="3366" y="1109"/>
                  <a:pt x="3366" y="1109"/>
                </a:cubicBezTo>
                <a:cubicBezTo>
                  <a:pt x="3362" y="1107"/>
                  <a:pt x="3358" y="1105"/>
                  <a:pt x="3354" y="1105"/>
                </a:cubicBezTo>
                <a:cubicBezTo>
                  <a:pt x="3351" y="1105"/>
                  <a:pt x="3348" y="1106"/>
                  <a:pt x="3345" y="1107"/>
                </a:cubicBezTo>
                <a:cubicBezTo>
                  <a:pt x="3336" y="1112"/>
                  <a:pt x="3333" y="1122"/>
                  <a:pt x="3336" y="1131"/>
                </a:cubicBezTo>
                <a:cubicBezTo>
                  <a:pt x="3138" y="1251"/>
                  <a:pt x="3138" y="1251"/>
                  <a:pt x="3138" y="1251"/>
                </a:cubicBezTo>
                <a:cubicBezTo>
                  <a:pt x="3108" y="1233"/>
                  <a:pt x="3108" y="1233"/>
                  <a:pt x="3108" y="1233"/>
                </a:cubicBezTo>
                <a:cubicBezTo>
                  <a:pt x="3116" y="1224"/>
                  <a:pt x="3117" y="1210"/>
                  <a:pt x="3111" y="1199"/>
                </a:cubicBezTo>
                <a:cubicBezTo>
                  <a:pt x="3110" y="1195"/>
                  <a:pt x="3108" y="1193"/>
                  <a:pt x="3105" y="1190"/>
                </a:cubicBezTo>
                <a:cubicBezTo>
                  <a:pt x="3443" y="862"/>
                  <a:pt x="3443" y="862"/>
                  <a:pt x="3443" y="862"/>
                </a:cubicBezTo>
                <a:cubicBezTo>
                  <a:pt x="3450" y="869"/>
                  <a:pt x="3459" y="873"/>
                  <a:pt x="3469" y="873"/>
                </a:cubicBezTo>
                <a:moveTo>
                  <a:pt x="3588" y="870"/>
                </a:moveTo>
                <a:cubicBezTo>
                  <a:pt x="3503" y="841"/>
                  <a:pt x="3503" y="841"/>
                  <a:pt x="3503" y="841"/>
                </a:cubicBezTo>
                <a:cubicBezTo>
                  <a:pt x="3504" y="838"/>
                  <a:pt x="3503" y="835"/>
                  <a:pt x="3503" y="832"/>
                </a:cubicBezTo>
                <a:cubicBezTo>
                  <a:pt x="3693" y="757"/>
                  <a:pt x="3693" y="757"/>
                  <a:pt x="3693" y="757"/>
                </a:cubicBezTo>
                <a:cubicBezTo>
                  <a:pt x="3588" y="870"/>
                  <a:pt x="3588" y="870"/>
                  <a:pt x="3588" y="870"/>
                </a:cubicBezTo>
                <a:moveTo>
                  <a:pt x="3151" y="926"/>
                </a:moveTo>
                <a:cubicBezTo>
                  <a:pt x="3156" y="904"/>
                  <a:pt x="3156" y="904"/>
                  <a:pt x="3156" y="904"/>
                </a:cubicBezTo>
                <a:cubicBezTo>
                  <a:pt x="3312" y="710"/>
                  <a:pt x="3312" y="710"/>
                  <a:pt x="3312" y="710"/>
                </a:cubicBezTo>
                <a:cubicBezTo>
                  <a:pt x="3443" y="815"/>
                  <a:pt x="3443" y="815"/>
                  <a:pt x="3443" y="815"/>
                </a:cubicBezTo>
                <a:cubicBezTo>
                  <a:pt x="3434" y="825"/>
                  <a:pt x="3432" y="840"/>
                  <a:pt x="3437" y="852"/>
                </a:cubicBezTo>
                <a:cubicBezTo>
                  <a:pt x="3202" y="945"/>
                  <a:pt x="3202" y="945"/>
                  <a:pt x="3202" y="945"/>
                </a:cubicBezTo>
                <a:cubicBezTo>
                  <a:pt x="3201" y="947"/>
                  <a:pt x="3201" y="949"/>
                  <a:pt x="3200" y="951"/>
                </a:cubicBezTo>
                <a:cubicBezTo>
                  <a:pt x="3439" y="857"/>
                  <a:pt x="3439" y="857"/>
                  <a:pt x="3439" y="857"/>
                </a:cubicBezTo>
                <a:cubicBezTo>
                  <a:pt x="3440" y="858"/>
                  <a:pt x="3440" y="858"/>
                  <a:pt x="3440" y="858"/>
                </a:cubicBezTo>
                <a:cubicBezTo>
                  <a:pt x="3101" y="1187"/>
                  <a:pt x="3101" y="1187"/>
                  <a:pt x="3101" y="1187"/>
                </a:cubicBezTo>
                <a:cubicBezTo>
                  <a:pt x="3096" y="1184"/>
                  <a:pt x="3091" y="1182"/>
                  <a:pt x="3085" y="1182"/>
                </a:cubicBezTo>
                <a:cubicBezTo>
                  <a:pt x="3085" y="1181"/>
                  <a:pt x="3085" y="1181"/>
                  <a:pt x="3085" y="1181"/>
                </a:cubicBezTo>
                <a:cubicBezTo>
                  <a:pt x="3085" y="1181"/>
                  <a:pt x="3084" y="1181"/>
                  <a:pt x="3084" y="1181"/>
                </a:cubicBezTo>
                <a:cubicBezTo>
                  <a:pt x="3083" y="1181"/>
                  <a:pt x="3081" y="1181"/>
                  <a:pt x="3080" y="1181"/>
                </a:cubicBezTo>
                <a:cubicBezTo>
                  <a:pt x="3080" y="1182"/>
                  <a:pt x="3080" y="1182"/>
                  <a:pt x="3080" y="1182"/>
                </a:cubicBezTo>
                <a:cubicBezTo>
                  <a:pt x="3076" y="1183"/>
                  <a:pt x="3073" y="1184"/>
                  <a:pt x="3069" y="1185"/>
                </a:cubicBezTo>
                <a:cubicBezTo>
                  <a:pt x="3061" y="1190"/>
                  <a:pt x="3055" y="1197"/>
                  <a:pt x="3053" y="1206"/>
                </a:cubicBezTo>
                <a:cubicBezTo>
                  <a:pt x="2961" y="1180"/>
                  <a:pt x="2961" y="1180"/>
                  <a:pt x="2961" y="1180"/>
                </a:cubicBezTo>
                <a:cubicBezTo>
                  <a:pt x="3076" y="1007"/>
                  <a:pt x="3076" y="1007"/>
                  <a:pt x="3076" y="1007"/>
                </a:cubicBezTo>
                <a:cubicBezTo>
                  <a:pt x="3079" y="1009"/>
                  <a:pt x="3082" y="1009"/>
                  <a:pt x="3085" y="1009"/>
                </a:cubicBezTo>
                <a:cubicBezTo>
                  <a:pt x="3088" y="1009"/>
                  <a:pt x="3092" y="1009"/>
                  <a:pt x="3095" y="1007"/>
                </a:cubicBezTo>
                <a:cubicBezTo>
                  <a:pt x="3102" y="1003"/>
                  <a:pt x="3106" y="995"/>
                  <a:pt x="3106" y="988"/>
                </a:cubicBezTo>
                <a:cubicBezTo>
                  <a:pt x="3132" y="977"/>
                  <a:pt x="3132" y="977"/>
                  <a:pt x="3132" y="977"/>
                </a:cubicBezTo>
                <a:cubicBezTo>
                  <a:pt x="3088" y="1151"/>
                  <a:pt x="3088" y="1151"/>
                  <a:pt x="3088" y="1151"/>
                </a:cubicBezTo>
                <a:cubicBezTo>
                  <a:pt x="3090" y="1151"/>
                  <a:pt x="3091" y="1152"/>
                  <a:pt x="3093" y="1153"/>
                </a:cubicBezTo>
                <a:cubicBezTo>
                  <a:pt x="3138" y="975"/>
                  <a:pt x="3138" y="975"/>
                  <a:pt x="3138" y="975"/>
                </a:cubicBezTo>
                <a:cubicBezTo>
                  <a:pt x="3166" y="964"/>
                  <a:pt x="3166" y="964"/>
                  <a:pt x="3166" y="964"/>
                </a:cubicBezTo>
                <a:cubicBezTo>
                  <a:pt x="3164" y="963"/>
                  <a:pt x="3162" y="962"/>
                  <a:pt x="3160" y="961"/>
                </a:cubicBezTo>
                <a:cubicBezTo>
                  <a:pt x="3139" y="969"/>
                  <a:pt x="3139" y="969"/>
                  <a:pt x="3139" y="969"/>
                </a:cubicBezTo>
                <a:cubicBezTo>
                  <a:pt x="3148" y="937"/>
                  <a:pt x="3148" y="937"/>
                  <a:pt x="3148" y="937"/>
                </a:cubicBezTo>
                <a:cubicBezTo>
                  <a:pt x="3148" y="933"/>
                  <a:pt x="3149" y="929"/>
                  <a:pt x="3151" y="926"/>
                </a:cubicBezTo>
                <a:moveTo>
                  <a:pt x="3226" y="675"/>
                </a:moveTo>
                <a:cubicBezTo>
                  <a:pt x="3233" y="675"/>
                  <a:pt x="3240" y="674"/>
                  <a:pt x="3246" y="670"/>
                </a:cubicBezTo>
                <a:cubicBezTo>
                  <a:pt x="3250" y="669"/>
                  <a:pt x="3253" y="666"/>
                  <a:pt x="3255" y="664"/>
                </a:cubicBezTo>
                <a:cubicBezTo>
                  <a:pt x="3309" y="707"/>
                  <a:pt x="3309" y="707"/>
                  <a:pt x="3309" y="707"/>
                </a:cubicBezTo>
                <a:cubicBezTo>
                  <a:pt x="3159" y="893"/>
                  <a:pt x="3159" y="893"/>
                  <a:pt x="3159" y="893"/>
                </a:cubicBezTo>
                <a:cubicBezTo>
                  <a:pt x="3215" y="674"/>
                  <a:pt x="3215" y="674"/>
                  <a:pt x="3215" y="674"/>
                </a:cubicBezTo>
                <a:cubicBezTo>
                  <a:pt x="3218" y="675"/>
                  <a:pt x="3222" y="675"/>
                  <a:pt x="3226" y="675"/>
                </a:cubicBezTo>
                <a:moveTo>
                  <a:pt x="3064" y="991"/>
                </a:moveTo>
                <a:cubicBezTo>
                  <a:pt x="2538" y="950"/>
                  <a:pt x="2538" y="950"/>
                  <a:pt x="2538" y="950"/>
                </a:cubicBezTo>
                <a:cubicBezTo>
                  <a:pt x="2707" y="633"/>
                  <a:pt x="2707" y="633"/>
                  <a:pt x="2707" y="633"/>
                </a:cubicBezTo>
                <a:cubicBezTo>
                  <a:pt x="3182" y="636"/>
                  <a:pt x="3182" y="636"/>
                  <a:pt x="3182" y="636"/>
                </a:cubicBezTo>
                <a:cubicBezTo>
                  <a:pt x="3182" y="642"/>
                  <a:pt x="3184" y="647"/>
                  <a:pt x="3186" y="652"/>
                </a:cubicBezTo>
                <a:cubicBezTo>
                  <a:pt x="3192" y="662"/>
                  <a:pt x="3200" y="669"/>
                  <a:pt x="3210" y="673"/>
                </a:cubicBezTo>
                <a:cubicBezTo>
                  <a:pt x="3152" y="902"/>
                  <a:pt x="3152" y="902"/>
                  <a:pt x="3152" y="902"/>
                </a:cubicBezTo>
                <a:cubicBezTo>
                  <a:pt x="3097" y="970"/>
                  <a:pt x="3097" y="970"/>
                  <a:pt x="3097" y="970"/>
                </a:cubicBezTo>
                <a:cubicBezTo>
                  <a:pt x="3093" y="968"/>
                  <a:pt x="3089" y="967"/>
                  <a:pt x="3085" y="967"/>
                </a:cubicBezTo>
                <a:cubicBezTo>
                  <a:pt x="3081" y="967"/>
                  <a:pt x="3078" y="967"/>
                  <a:pt x="3075" y="969"/>
                </a:cubicBezTo>
                <a:cubicBezTo>
                  <a:pt x="3067" y="973"/>
                  <a:pt x="3063" y="982"/>
                  <a:pt x="3064" y="991"/>
                </a:cubicBezTo>
                <a:moveTo>
                  <a:pt x="3312" y="703"/>
                </a:moveTo>
                <a:cubicBezTo>
                  <a:pt x="3259" y="661"/>
                  <a:pt x="3259" y="661"/>
                  <a:pt x="3259" y="661"/>
                </a:cubicBezTo>
                <a:cubicBezTo>
                  <a:pt x="3265" y="654"/>
                  <a:pt x="3269" y="645"/>
                  <a:pt x="3270" y="636"/>
                </a:cubicBezTo>
                <a:cubicBezTo>
                  <a:pt x="3372" y="628"/>
                  <a:pt x="3372" y="628"/>
                  <a:pt x="3372" y="628"/>
                </a:cubicBezTo>
                <a:cubicBezTo>
                  <a:pt x="3312" y="703"/>
                  <a:pt x="3312" y="703"/>
                  <a:pt x="3312" y="703"/>
                </a:cubicBezTo>
                <a:moveTo>
                  <a:pt x="3447" y="812"/>
                </a:moveTo>
                <a:cubicBezTo>
                  <a:pt x="3316" y="706"/>
                  <a:pt x="3316" y="706"/>
                  <a:pt x="3316" y="706"/>
                </a:cubicBezTo>
                <a:cubicBezTo>
                  <a:pt x="3379" y="628"/>
                  <a:pt x="3379" y="628"/>
                  <a:pt x="3379" y="628"/>
                </a:cubicBezTo>
                <a:cubicBezTo>
                  <a:pt x="3750" y="601"/>
                  <a:pt x="3750" y="601"/>
                  <a:pt x="3750" y="601"/>
                </a:cubicBezTo>
                <a:cubicBezTo>
                  <a:pt x="3750" y="606"/>
                  <a:pt x="3751" y="611"/>
                  <a:pt x="3754" y="616"/>
                </a:cubicBezTo>
                <a:cubicBezTo>
                  <a:pt x="3754" y="617"/>
                  <a:pt x="3754" y="617"/>
                  <a:pt x="3754" y="617"/>
                </a:cubicBezTo>
                <a:cubicBezTo>
                  <a:pt x="3494" y="814"/>
                  <a:pt x="3494" y="814"/>
                  <a:pt x="3494" y="814"/>
                </a:cubicBezTo>
                <a:cubicBezTo>
                  <a:pt x="3487" y="808"/>
                  <a:pt x="3478" y="804"/>
                  <a:pt x="3469" y="804"/>
                </a:cubicBezTo>
                <a:cubicBezTo>
                  <a:pt x="3463" y="804"/>
                  <a:pt x="3458" y="805"/>
                  <a:pt x="3453" y="808"/>
                </a:cubicBezTo>
                <a:cubicBezTo>
                  <a:pt x="3451" y="809"/>
                  <a:pt x="3449" y="810"/>
                  <a:pt x="3447" y="812"/>
                </a:cubicBezTo>
                <a:moveTo>
                  <a:pt x="3383" y="623"/>
                </a:moveTo>
                <a:cubicBezTo>
                  <a:pt x="3440" y="552"/>
                  <a:pt x="3440" y="552"/>
                  <a:pt x="3440" y="552"/>
                </a:cubicBezTo>
                <a:cubicBezTo>
                  <a:pt x="3813" y="528"/>
                  <a:pt x="3813" y="528"/>
                  <a:pt x="3813" y="528"/>
                </a:cubicBezTo>
                <a:cubicBezTo>
                  <a:pt x="3795" y="567"/>
                  <a:pt x="3795" y="567"/>
                  <a:pt x="3795" y="567"/>
                </a:cubicBezTo>
                <a:cubicBezTo>
                  <a:pt x="3791" y="566"/>
                  <a:pt x="3788" y="565"/>
                  <a:pt x="3784" y="565"/>
                </a:cubicBezTo>
                <a:cubicBezTo>
                  <a:pt x="3779" y="565"/>
                  <a:pt x="3773" y="567"/>
                  <a:pt x="3768" y="569"/>
                </a:cubicBezTo>
                <a:cubicBezTo>
                  <a:pt x="3758" y="575"/>
                  <a:pt x="3751" y="585"/>
                  <a:pt x="3750" y="596"/>
                </a:cubicBezTo>
                <a:cubicBezTo>
                  <a:pt x="3383" y="623"/>
                  <a:pt x="3383" y="623"/>
                  <a:pt x="3383" y="623"/>
                </a:cubicBezTo>
                <a:moveTo>
                  <a:pt x="3686" y="0"/>
                </a:moveTo>
                <a:cubicBezTo>
                  <a:pt x="3545" y="174"/>
                  <a:pt x="3545" y="174"/>
                  <a:pt x="3545" y="174"/>
                </a:cubicBezTo>
                <a:cubicBezTo>
                  <a:pt x="3249" y="593"/>
                  <a:pt x="3249" y="593"/>
                  <a:pt x="3249" y="593"/>
                </a:cubicBezTo>
                <a:cubicBezTo>
                  <a:pt x="3242" y="589"/>
                  <a:pt x="3234" y="586"/>
                  <a:pt x="3226" y="586"/>
                </a:cubicBezTo>
                <a:cubicBezTo>
                  <a:pt x="3219" y="586"/>
                  <a:pt x="3212" y="588"/>
                  <a:pt x="3205" y="592"/>
                </a:cubicBezTo>
                <a:cubicBezTo>
                  <a:pt x="3190" y="600"/>
                  <a:pt x="3181" y="615"/>
                  <a:pt x="3181" y="631"/>
                </a:cubicBezTo>
                <a:cubicBezTo>
                  <a:pt x="2706" y="628"/>
                  <a:pt x="2706" y="628"/>
                  <a:pt x="2706" y="628"/>
                </a:cubicBezTo>
                <a:cubicBezTo>
                  <a:pt x="2704" y="628"/>
                  <a:pt x="2704" y="628"/>
                  <a:pt x="2704" y="628"/>
                </a:cubicBezTo>
                <a:cubicBezTo>
                  <a:pt x="2533" y="949"/>
                  <a:pt x="2533" y="949"/>
                  <a:pt x="2533" y="949"/>
                </a:cubicBezTo>
                <a:cubicBezTo>
                  <a:pt x="2468" y="944"/>
                  <a:pt x="2468" y="944"/>
                  <a:pt x="2468" y="944"/>
                </a:cubicBezTo>
                <a:cubicBezTo>
                  <a:pt x="2467" y="945"/>
                  <a:pt x="2467" y="945"/>
                  <a:pt x="2467" y="945"/>
                </a:cubicBezTo>
                <a:cubicBezTo>
                  <a:pt x="2069" y="1397"/>
                  <a:pt x="2069" y="1397"/>
                  <a:pt x="2069" y="1397"/>
                </a:cubicBezTo>
                <a:cubicBezTo>
                  <a:pt x="1634" y="1449"/>
                  <a:pt x="1634" y="1449"/>
                  <a:pt x="1634" y="1449"/>
                </a:cubicBezTo>
                <a:cubicBezTo>
                  <a:pt x="1632" y="1451"/>
                  <a:pt x="1630" y="1452"/>
                  <a:pt x="1627" y="1454"/>
                </a:cubicBezTo>
                <a:cubicBezTo>
                  <a:pt x="1626" y="1454"/>
                  <a:pt x="1625" y="1455"/>
                  <a:pt x="1624" y="1455"/>
                </a:cubicBezTo>
                <a:cubicBezTo>
                  <a:pt x="2036" y="1406"/>
                  <a:pt x="2036" y="1406"/>
                  <a:pt x="2036" y="1406"/>
                </a:cubicBezTo>
                <a:cubicBezTo>
                  <a:pt x="1543" y="1536"/>
                  <a:pt x="1543" y="1536"/>
                  <a:pt x="1543" y="1536"/>
                </a:cubicBezTo>
                <a:cubicBezTo>
                  <a:pt x="1543" y="1538"/>
                  <a:pt x="1543" y="1538"/>
                  <a:pt x="1543" y="1538"/>
                </a:cubicBezTo>
                <a:cubicBezTo>
                  <a:pt x="1442" y="1526"/>
                  <a:pt x="1442" y="1526"/>
                  <a:pt x="1442" y="1526"/>
                </a:cubicBezTo>
                <a:cubicBezTo>
                  <a:pt x="1472" y="1473"/>
                  <a:pt x="1472" y="1473"/>
                  <a:pt x="1472" y="1473"/>
                </a:cubicBezTo>
                <a:cubicBezTo>
                  <a:pt x="1602" y="1458"/>
                  <a:pt x="1602" y="1458"/>
                  <a:pt x="1602" y="1458"/>
                </a:cubicBezTo>
                <a:cubicBezTo>
                  <a:pt x="1598" y="1457"/>
                  <a:pt x="1594" y="1456"/>
                  <a:pt x="1590" y="1454"/>
                </a:cubicBezTo>
                <a:cubicBezTo>
                  <a:pt x="1471" y="1469"/>
                  <a:pt x="1471" y="1469"/>
                  <a:pt x="1471" y="1469"/>
                </a:cubicBezTo>
                <a:cubicBezTo>
                  <a:pt x="1469" y="1469"/>
                  <a:pt x="1469" y="1469"/>
                  <a:pt x="1469" y="1469"/>
                </a:cubicBezTo>
                <a:cubicBezTo>
                  <a:pt x="1437" y="1525"/>
                  <a:pt x="1437" y="1525"/>
                  <a:pt x="1437" y="1525"/>
                </a:cubicBezTo>
                <a:cubicBezTo>
                  <a:pt x="1075" y="1484"/>
                  <a:pt x="1075" y="1484"/>
                  <a:pt x="1075" y="1484"/>
                </a:cubicBezTo>
                <a:cubicBezTo>
                  <a:pt x="1074" y="1485"/>
                  <a:pt x="1074" y="1485"/>
                  <a:pt x="1074" y="1485"/>
                </a:cubicBezTo>
                <a:cubicBezTo>
                  <a:pt x="803" y="1885"/>
                  <a:pt x="803" y="1885"/>
                  <a:pt x="803" y="1885"/>
                </a:cubicBezTo>
                <a:cubicBezTo>
                  <a:pt x="795" y="1878"/>
                  <a:pt x="784" y="1874"/>
                  <a:pt x="774" y="1874"/>
                </a:cubicBezTo>
                <a:cubicBezTo>
                  <a:pt x="767" y="1874"/>
                  <a:pt x="760" y="1876"/>
                  <a:pt x="753" y="1880"/>
                </a:cubicBezTo>
                <a:cubicBezTo>
                  <a:pt x="740" y="1886"/>
                  <a:pt x="732" y="1899"/>
                  <a:pt x="730" y="1913"/>
                </a:cubicBezTo>
                <a:cubicBezTo>
                  <a:pt x="224" y="1918"/>
                  <a:pt x="224" y="1918"/>
                  <a:pt x="224" y="1918"/>
                </a:cubicBezTo>
                <a:cubicBezTo>
                  <a:pt x="0" y="1936"/>
                  <a:pt x="0" y="1936"/>
                  <a:pt x="0" y="1936"/>
                </a:cubicBezTo>
                <a:cubicBezTo>
                  <a:pt x="3" y="1942"/>
                  <a:pt x="3" y="1942"/>
                  <a:pt x="3" y="1942"/>
                </a:cubicBezTo>
                <a:cubicBezTo>
                  <a:pt x="224" y="1923"/>
                  <a:pt x="224" y="1923"/>
                  <a:pt x="224" y="1923"/>
                </a:cubicBezTo>
                <a:cubicBezTo>
                  <a:pt x="729" y="1918"/>
                  <a:pt x="729" y="1918"/>
                  <a:pt x="729" y="1918"/>
                </a:cubicBezTo>
                <a:cubicBezTo>
                  <a:pt x="729" y="1925"/>
                  <a:pt x="731" y="1933"/>
                  <a:pt x="734" y="1940"/>
                </a:cubicBezTo>
                <a:cubicBezTo>
                  <a:pt x="738" y="1947"/>
                  <a:pt x="744" y="1953"/>
                  <a:pt x="751" y="1957"/>
                </a:cubicBezTo>
                <a:cubicBezTo>
                  <a:pt x="689" y="2034"/>
                  <a:pt x="689" y="2034"/>
                  <a:pt x="689" y="2034"/>
                </a:cubicBezTo>
                <a:cubicBezTo>
                  <a:pt x="592" y="2042"/>
                  <a:pt x="592" y="2042"/>
                  <a:pt x="592" y="2042"/>
                </a:cubicBezTo>
                <a:cubicBezTo>
                  <a:pt x="357" y="2340"/>
                  <a:pt x="357" y="2340"/>
                  <a:pt x="357" y="2340"/>
                </a:cubicBezTo>
                <a:cubicBezTo>
                  <a:pt x="200" y="2316"/>
                  <a:pt x="200" y="2316"/>
                  <a:pt x="200" y="2316"/>
                </a:cubicBezTo>
                <a:cubicBezTo>
                  <a:pt x="203" y="2322"/>
                  <a:pt x="203" y="2322"/>
                  <a:pt x="203" y="2322"/>
                </a:cubicBezTo>
                <a:cubicBezTo>
                  <a:pt x="354" y="2344"/>
                  <a:pt x="354" y="2344"/>
                  <a:pt x="354" y="2344"/>
                </a:cubicBezTo>
                <a:cubicBezTo>
                  <a:pt x="270" y="2451"/>
                  <a:pt x="270" y="2451"/>
                  <a:pt x="270" y="2451"/>
                </a:cubicBezTo>
                <a:cubicBezTo>
                  <a:pt x="273" y="2456"/>
                  <a:pt x="273" y="2456"/>
                  <a:pt x="273" y="2456"/>
                </a:cubicBezTo>
                <a:cubicBezTo>
                  <a:pt x="360" y="2345"/>
                  <a:pt x="360" y="2345"/>
                  <a:pt x="360" y="2345"/>
                </a:cubicBezTo>
                <a:cubicBezTo>
                  <a:pt x="405" y="2352"/>
                  <a:pt x="405" y="2352"/>
                  <a:pt x="405" y="2352"/>
                </a:cubicBezTo>
                <a:cubicBezTo>
                  <a:pt x="403" y="2359"/>
                  <a:pt x="404" y="2367"/>
                  <a:pt x="408" y="2374"/>
                </a:cubicBezTo>
                <a:cubicBezTo>
                  <a:pt x="412" y="2381"/>
                  <a:pt x="417" y="2386"/>
                  <a:pt x="424" y="2389"/>
                </a:cubicBezTo>
                <a:cubicBezTo>
                  <a:pt x="356" y="2613"/>
                  <a:pt x="356" y="2613"/>
                  <a:pt x="356" y="2613"/>
                </a:cubicBezTo>
                <a:cubicBezTo>
                  <a:pt x="359" y="2619"/>
                  <a:pt x="359" y="2619"/>
                  <a:pt x="359" y="2619"/>
                </a:cubicBezTo>
                <a:cubicBezTo>
                  <a:pt x="429" y="2391"/>
                  <a:pt x="429" y="2391"/>
                  <a:pt x="429" y="2391"/>
                </a:cubicBezTo>
                <a:cubicBezTo>
                  <a:pt x="432" y="2392"/>
                  <a:pt x="435" y="2392"/>
                  <a:pt x="439" y="2392"/>
                </a:cubicBezTo>
                <a:cubicBezTo>
                  <a:pt x="444" y="2392"/>
                  <a:pt x="450" y="2391"/>
                  <a:pt x="455" y="2388"/>
                </a:cubicBezTo>
                <a:cubicBezTo>
                  <a:pt x="470" y="2380"/>
                  <a:pt x="477" y="2363"/>
                  <a:pt x="471" y="2347"/>
                </a:cubicBezTo>
                <a:cubicBezTo>
                  <a:pt x="778" y="2246"/>
                  <a:pt x="778" y="2246"/>
                  <a:pt x="778" y="2246"/>
                </a:cubicBezTo>
                <a:cubicBezTo>
                  <a:pt x="778" y="2247"/>
                  <a:pt x="779" y="2249"/>
                  <a:pt x="780" y="2251"/>
                </a:cubicBezTo>
                <a:cubicBezTo>
                  <a:pt x="781" y="2253"/>
                  <a:pt x="782" y="2254"/>
                  <a:pt x="783" y="2256"/>
                </a:cubicBezTo>
                <a:cubicBezTo>
                  <a:pt x="624" y="2363"/>
                  <a:pt x="624" y="2363"/>
                  <a:pt x="624" y="2363"/>
                </a:cubicBezTo>
                <a:cubicBezTo>
                  <a:pt x="624" y="2365"/>
                  <a:pt x="624" y="2367"/>
                  <a:pt x="624" y="2369"/>
                </a:cubicBezTo>
                <a:cubicBezTo>
                  <a:pt x="786" y="2259"/>
                  <a:pt x="786" y="2259"/>
                  <a:pt x="786" y="2259"/>
                </a:cubicBezTo>
                <a:cubicBezTo>
                  <a:pt x="789" y="2262"/>
                  <a:pt x="792" y="2264"/>
                  <a:pt x="796" y="2266"/>
                </a:cubicBezTo>
                <a:cubicBezTo>
                  <a:pt x="773" y="2349"/>
                  <a:pt x="773" y="2349"/>
                  <a:pt x="773" y="2349"/>
                </a:cubicBezTo>
                <a:cubicBezTo>
                  <a:pt x="624" y="2371"/>
                  <a:pt x="624" y="2371"/>
                  <a:pt x="624" y="2371"/>
                </a:cubicBezTo>
                <a:cubicBezTo>
                  <a:pt x="624" y="2373"/>
                  <a:pt x="623" y="2375"/>
                  <a:pt x="623" y="2376"/>
                </a:cubicBezTo>
                <a:cubicBezTo>
                  <a:pt x="772" y="2354"/>
                  <a:pt x="772" y="2354"/>
                  <a:pt x="772" y="2354"/>
                </a:cubicBezTo>
                <a:cubicBezTo>
                  <a:pt x="690" y="2650"/>
                  <a:pt x="690" y="2650"/>
                  <a:pt x="690" y="2650"/>
                </a:cubicBezTo>
                <a:cubicBezTo>
                  <a:pt x="688" y="2649"/>
                  <a:pt x="686" y="2649"/>
                  <a:pt x="684" y="2649"/>
                </a:cubicBezTo>
                <a:cubicBezTo>
                  <a:pt x="678" y="2649"/>
                  <a:pt x="673" y="2650"/>
                  <a:pt x="668" y="2653"/>
                </a:cubicBezTo>
                <a:cubicBezTo>
                  <a:pt x="654" y="2660"/>
                  <a:pt x="647" y="2675"/>
                  <a:pt x="650" y="2690"/>
                </a:cubicBezTo>
                <a:cubicBezTo>
                  <a:pt x="434" y="2762"/>
                  <a:pt x="434" y="2762"/>
                  <a:pt x="434" y="2762"/>
                </a:cubicBezTo>
                <a:cubicBezTo>
                  <a:pt x="436" y="2766"/>
                  <a:pt x="436" y="2766"/>
                  <a:pt x="436" y="2766"/>
                </a:cubicBezTo>
                <a:cubicBezTo>
                  <a:pt x="651" y="2695"/>
                  <a:pt x="651" y="2695"/>
                  <a:pt x="651" y="2695"/>
                </a:cubicBezTo>
                <a:cubicBezTo>
                  <a:pt x="651" y="2696"/>
                  <a:pt x="652" y="2698"/>
                  <a:pt x="653" y="2700"/>
                </a:cubicBezTo>
                <a:cubicBezTo>
                  <a:pt x="657" y="2708"/>
                  <a:pt x="665" y="2714"/>
                  <a:pt x="674" y="2717"/>
                </a:cubicBezTo>
                <a:cubicBezTo>
                  <a:pt x="643" y="2821"/>
                  <a:pt x="643" y="2821"/>
                  <a:pt x="643" y="2821"/>
                </a:cubicBezTo>
                <a:cubicBezTo>
                  <a:pt x="460" y="2811"/>
                  <a:pt x="460" y="2811"/>
                  <a:pt x="460" y="2811"/>
                </a:cubicBezTo>
                <a:cubicBezTo>
                  <a:pt x="463" y="2817"/>
                  <a:pt x="463" y="2817"/>
                  <a:pt x="463" y="2817"/>
                </a:cubicBezTo>
                <a:cubicBezTo>
                  <a:pt x="641" y="2826"/>
                  <a:pt x="641" y="2826"/>
                  <a:pt x="641" y="2826"/>
                </a:cubicBezTo>
                <a:cubicBezTo>
                  <a:pt x="621" y="2895"/>
                  <a:pt x="621" y="2895"/>
                  <a:pt x="621" y="2895"/>
                </a:cubicBezTo>
                <a:cubicBezTo>
                  <a:pt x="512" y="2911"/>
                  <a:pt x="512" y="2911"/>
                  <a:pt x="512" y="2911"/>
                </a:cubicBezTo>
                <a:cubicBezTo>
                  <a:pt x="514" y="2915"/>
                  <a:pt x="514" y="2915"/>
                  <a:pt x="514" y="2915"/>
                </a:cubicBezTo>
                <a:cubicBezTo>
                  <a:pt x="620" y="2899"/>
                  <a:pt x="620" y="2899"/>
                  <a:pt x="620" y="2899"/>
                </a:cubicBezTo>
                <a:cubicBezTo>
                  <a:pt x="579" y="3038"/>
                  <a:pt x="579" y="3038"/>
                  <a:pt x="579" y="3038"/>
                </a:cubicBezTo>
                <a:cubicBezTo>
                  <a:pt x="583" y="3045"/>
                  <a:pt x="583" y="3045"/>
                  <a:pt x="583" y="3045"/>
                </a:cubicBezTo>
                <a:cubicBezTo>
                  <a:pt x="626" y="2898"/>
                  <a:pt x="626" y="2898"/>
                  <a:pt x="626" y="2898"/>
                </a:cubicBezTo>
                <a:cubicBezTo>
                  <a:pt x="974" y="2846"/>
                  <a:pt x="974" y="2846"/>
                  <a:pt x="974" y="2846"/>
                </a:cubicBezTo>
                <a:cubicBezTo>
                  <a:pt x="1010" y="2821"/>
                  <a:pt x="1010" y="2821"/>
                  <a:pt x="1010" y="2821"/>
                </a:cubicBezTo>
                <a:cubicBezTo>
                  <a:pt x="1097" y="2858"/>
                  <a:pt x="1097" y="2858"/>
                  <a:pt x="1097" y="2858"/>
                </a:cubicBezTo>
                <a:cubicBezTo>
                  <a:pt x="793" y="3446"/>
                  <a:pt x="793" y="3446"/>
                  <a:pt x="793" y="3446"/>
                </a:cubicBezTo>
                <a:cubicBezTo>
                  <a:pt x="796" y="3452"/>
                  <a:pt x="796" y="3452"/>
                  <a:pt x="796" y="3452"/>
                </a:cubicBezTo>
                <a:cubicBezTo>
                  <a:pt x="1103" y="2857"/>
                  <a:pt x="1103" y="2857"/>
                  <a:pt x="1103" y="2857"/>
                </a:cubicBezTo>
                <a:cubicBezTo>
                  <a:pt x="1801" y="2661"/>
                  <a:pt x="1801" y="2661"/>
                  <a:pt x="1801" y="2661"/>
                </a:cubicBezTo>
                <a:cubicBezTo>
                  <a:pt x="1802" y="2661"/>
                  <a:pt x="1802" y="2661"/>
                  <a:pt x="1802" y="2661"/>
                </a:cubicBezTo>
                <a:cubicBezTo>
                  <a:pt x="1803" y="2660"/>
                  <a:pt x="1803" y="2660"/>
                  <a:pt x="1803" y="2660"/>
                </a:cubicBezTo>
                <a:cubicBezTo>
                  <a:pt x="2429" y="2083"/>
                  <a:pt x="2429" y="2083"/>
                  <a:pt x="2429" y="2083"/>
                </a:cubicBezTo>
                <a:cubicBezTo>
                  <a:pt x="3259" y="1896"/>
                  <a:pt x="3259" y="1896"/>
                  <a:pt x="3259" y="1896"/>
                </a:cubicBezTo>
                <a:cubicBezTo>
                  <a:pt x="3261" y="1895"/>
                  <a:pt x="3261" y="1895"/>
                  <a:pt x="3261" y="1895"/>
                </a:cubicBezTo>
                <a:cubicBezTo>
                  <a:pt x="3261" y="1894"/>
                  <a:pt x="3261" y="1894"/>
                  <a:pt x="3261" y="1894"/>
                </a:cubicBezTo>
                <a:cubicBezTo>
                  <a:pt x="3818" y="1431"/>
                  <a:pt x="3818" y="1431"/>
                  <a:pt x="3818" y="1431"/>
                </a:cubicBezTo>
                <a:cubicBezTo>
                  <a:pt x="4483" y="1516"/>
                  <a:pt x="4483" y="1516"/>
                  <a:pt x="4483" y="1516"/>
                </a:cubicBezTo>
                <a:cubicBezTo>
                  <a:pt x="4480" y="1510"/>
                  <a:pt x="4480" y="1510"/>
                  <a:pt x="4480" y="1510"/>
                </a:cubicBezTo>
                <a:cubicBezTo>
                  <a:pt x="3823" y="1426"/>
                  <a:pt x="3823" y="1426"/>
                  <a:pt x="3823" y="1426"/>
                </a:cubicBezTo>
                <a:cubicBezTo>
                  <a:pt x="3842" y="1334"/>
                  <a:pt x="3842" y="1334"/>
                  <a:pt x="3842" y="1334"/>
                </a:cubicBezTo>
                <a:cubicBezTo>
                  <a:pt x="3883" y="1318"/>
                  <a:pt x="3883" y="1318"/>
                  <a:pt x="3883" y="1318"/>
                </a:cubicBezTo>
                <a:cubicBezTo>
                  <a:pt x="4123" y="1061"/>
                  <a:pt x="4123" y="1061"/>
                  <a:pt x="4123" y="1061"/>
                </a:cubicBezTo>
                <a:cubicBezTo>
                  <a:pt x="4269" y="1109"/>
                  <a:pt x="4269" y="1109"/>
                  <a:pt x="4269" y="1109"/>
                </a:cubicBezTo>
                <a:cubicBezTo>
                  <a:pt x="4265" y="1101"/>
                  <a:pt x="4265" y="1101"/>
                  <a:pt x="4265" y="1101"/>
                </a:cubicBezTo>
                <a:cubicBezTo>
                  <a:pt x="4128" y="1056"/>
                  <a:pt x="4128" y="1056"/>
                  <a:pt x="4128" y="1056"/>
                </a:cubicBezTo>
                <a:cubicBezTo>
                  <a:pt x="4201" y="979"/>
                  <a:pt x="4201" y="979"/>
                  <a:pt x="4201" y="979"/>
                </a:cubicBezTo>
                <a:cubicBezTo>
                  <a:pt x="4198" y="974"/>
                  <a:pt x="4198" y="974"/>
                  <a:pt x="4198" y="974"/>
                </a:cubicBezTo>
                <a:cubicBezTo>
                  <a:pt x="4123" y="1055"/>
                  <a:pt x="4123" y="1055"/>
                  <a:pt x="4123" y="1055"/>
                </a:cubicBezTo>
                <a:cubicBezTo>
                  <a:pt x="4055" y="1033"/>
                  <a:pt x="4055" y="1033"/>
                  <a:pt x="4055" y="1033"/>
                </a:cubicBezTo>
                <a:cubicBezTo>
                  <a:pt x="4149" y="880"/>
                  <a:pt x="4149" y="880"/>
                  <a:pt x="4149" y="880"/>
                </a:cubicBezTo>
                <a:cubicBezTo>
                  <a:pt x="4146" y="875"/>
                  <a:pt x="4146" y="875"/>
                  <a:pt x="4146" y="875"/>
                </a:cubicBezTo>
                <a:cubicBezTo>
                  <a:pt x="4050" y="1031"/>
                  <a:pt x="4050" y="1031"/>
                  <a:pt x="4050" y="1031"/>
                </a:cubicBezTo>
                <a:cubicBezTo>
                  <a:pt x="3946" y="997"/>
                  <a:pt x="3946" y="997"/>
                  <a:pt x="3946" y="997"/>
                </a:cubicBezTo>
                <a:cubicBezTo>
                  <a:pt x="3947" y="990"/>
                  <a:pt x="3946" y="982"/>
                  <a:pt x="3942" y="975"/>
                </a:cubicBezTo>
                <a:cubicBezTo>
                  <a:pt x="3941" y="973"/>
                  <a:pt x="3939" y="971"/>
                  <a:pt x="3938" y="969"/>
                </a:cubicBezTo>
                <a:cubicBezTo>
                  <a:pt x="4122" y="830"/>
                  <a:pt x="4122" y="830"/>
                  <a:pt x="4122" y="830"/>
                </a:cubicBezTo>
                <a:cubicBezTo>
                  <a:pt x="4120" y="825"/>
                  <a:pt x="4120" y="825"/>
                  <a:pt x="4120" y="825"/>
                </a:cubicBezTo>
                <a:cubicBezTo>
                  <a:pt x="3934" y="965"/>
                  <a:pt x="3934" y="965"/>
                  <a:pt x="3934" y="965"/>
                </a:cubicBezTo>
                <a:cubicBezTo>
                  <a:pt x="3928" y="960"/>
                  <a:pt x="3920" y="957"/>
                  <a:pt x="3911" y="957"/>
                </a:cubicBezTo>
                <a:cubicBezTo>
                  <a:pt x="3906" y="957"/>
                  <a:pt x="3901" y="958"/>
                  <a:pt x="3895" y="961"/>
                </a:cubicBezTo>
                <a:cubicBezTo>
                  <a:pt x="3890" y="964"/>
                  <a:pt x="3885" y="968"/>
                  <a:pt x="3882" y="973"/>
                </a:cubicBezTo>
                <a:cubicBezTo>
                  <a:pt x="3593" y="872"/>
                  <a:pt x="3593" y="872"/>
                  <a:pt x="3593" y="872"/>
                </a:cubicBezTo>
                <a:cubicBezTo>
                  <a:pt x="3703" y="754"/>
                  <a:pt x="3703" y="754"/>
                  <a:pt x="3703" y="754"/>
                </a:cubicBezTo>
                <a:cubicBezTo>
                  <a:pt x="4053" y="699"/>
                  <a:pt x="4053" y="699"/>
                  <a:pt x="4053" y="699"/>
                </a:cubicBezTo>
                <a:cubicBezTo>
                  <a:pt x="4051" y="694"/>
                  <a:pt x="4051" y="694"/>
                  <a:pt x="4051" y="694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701" y="749"/>
                  <a:pt x="3701" y="749"/>
                  <a:pt x="3701" y="749"/>
                </a:cubicBezTo>
                <a:cubicBezTo>
                  <a:pt x="3501" y="827"/>
                  <a:pt x="3501" y="827"/>
                  <a:pt x="3501" y="827"/>
                </a:cubicBezTo>
                <a:cubicBezTo>
                  <a:pt x="3501" y="825"/>
                  <a:pt x="3500" y="824"/>
                  <a:pt x="3499" y="822"/>
                </a:cubicBezTo>
                <a:cubicBezTo>
                  <a:pt x="3499" y="821"/>
                  <a:pt x="3498" y="819"/>
                  <a:pt x="3497" y="818"/>
                </a:cubicBezTo>
                <a:cubicBezTo>
                  <a:pt x="3757" y="621"/>
                  <a:pt x="3757" y="621"/>
                  <a:pt x="3757" y="621"/>
                </a:cubicBezTo>
                <a:cubicBezTo>
                  <a:pt x="3764" y="630"/>
                  <a:pt x="3774" y="635"/>
                  <a:pt x="3784" y="635"/>
                </a:cubicBezTo>
                <a:cubicBezTo>
                  <a:pt x="3790" y="635"/>
                  <a:pt x="3795" y="633"/>
                  <a:pt x="3801" y="631"/>
                </a:cubicBezTo>
                <a:cubicBezTo>
                  <a:pt x="3809" y="626"/>
                  <a:pt x="3815" y="619"/>
                  <a:pt x="3817" y="610"/>
                </a:cubicBezTo>
                <a:cubicBezTo>
                  <a:pt x="4045" y="683"/>
                  <a:pt x="4045" y="683"/>
                  <a:pt x="4045" y="683"/>
                </a:cubicBezTo>
                <a:cubicBezTo>
                  <a:pt x="4042" y="677"/>
                  <a:pt x="4042" y="677"/>
                  <a:pt x="4042" y="677"/>
                </a:cubicBezTo>
                <a:cubicBezTo>
                  <a:pt x="3819" y="606"/>
                  <a:pt x="3819" y="606"/>
                  <a:pt x="3819" y="606"/>
                </a:cubicBezTo>
                <a:cubicBezTo>
                  <a:pt x="3820" y="598"/>
                  <a:pt x="3819" y="591"/>
                  <a:pt x="3815" y="584"/>
                </a:cubicBezTo>
                <a:cubicBezTo>
                  <a:pt x="3811" y="577"/>
                  <a:pt x="3806" y="572"/>
                  <a:pt x="3799" y="569"/>
                </a:cubicBezTo>
                <a:cubicBezTo>
                  <a:pt x="3819" y="528"/>
                  <a:pt x="3819" y="528"/>
                  <a:pt x="3819" y="528"/>
                </a:cubicBezTo>
                <a:cubicBezTo>
                  <a:pt x="3959" y="519"/>
                  <a:pt x="3959" y="519"/>
                  <a:pt x="3959" y="519"/>
                </a:cubicBezTo>
                <a:cubicBezTo>
                  <a:pt x="3957" y="514"/>
                  <a:pt x="3957" y="514"/>
                  <a:pt x="3957" y="514"/>
                </a:cubicBezTo>
                <a:cubicBezTo>
                  <a:pt x="3822" y="523"/>
                  <a:pt x="3822" y="523"/>
                  <a:pt x="3822" y="523"/>
                </a:cubicBezTo>
                <a:cubicBezTo>
                  <a:pt x="3889" y="385"/>
                  <a:pt x="3889" y="385"/>
                  <a:pt x="3889" y="385"/>
                </a:cubicBezTo>
                <a:cubicBezTo>
                  <a:pt x="3886" y="379"/>
                  <a:pt x="3886" y="379"/>
                  <a:pt x="3886" y="379"/>
                </a:cubicBezTo>
                <a:cubicBezTo>
                  <a:pt x="3816" y="523"/>
                  <a:pt x="3816" y="523"/>
                  <a:pt x="3816" y="523"/>
                </a:cubicBezTo>
                <a:cubicBezTo>
                  <a:pt x="3437" y="547"/>
                  <a:pt x="3437" y="547"/>
                  <a:pt x="3437" y="547"/>
                </a:cubicBezTo>
                <a:cubicBezTo>
                  <a:pt x="3376" y="623"/>
                  <a:pt x="3376" y="623"/>
                  <a:pt x="3376" y="623"/>
                </a:cubicBezTo>
                <a:cubicBezTo>
                  <a:pt x="3270" y="631"/>
                  <a:pt x="3270" y="631"/>
                  <a:pt x="3270" y="631"/>
                </a:cubicBezTo>
                <a:cubicBezTo>
                  <a:pt x="3270" y="624"/>
                  <a:pt x="3269" y="617"/>
                  <a:pt x="3265" y="610"/>
                </a:cubicBezTo>
                <a:cubicBezTo>
                  <a:pt x="3262" y="604"/>
                  <a:pt x="3258" y="599"/>
                  <a:pt x="3253" y="596"/>
                </a:cubicBezTo>
                <a:cubicBezTo>
                  <a:pt x="3487" y="264"/>
                  <a:pt x="3487" y="264"/>
                  <a:pt x="3487" y="264"/>
                </a:cubicBezTo>
                <a:cubicBezTo>
                  <a:pt x="3489" y="255"/>
                  <a:pt x="3495" y="247"/>
                  <a:pt x="3503" y="241"/>
                </a:cubicBezTo>
                <a:cubicBezTo>
                  <a:pt x="3549" y="177"/>
                  <a:pt x="3549" y="177"/>
                  <a:pt x="3549" y="177"/>
                </a:cubicBezTo>
                <a:cubicBezTo>
                  <a:pt x="3689" y="5"/>
                  <a:pt x="3689" y="5"/>
                  <a:pt x="3689" y="5"/>
                </a:cubicBezTo>
                <a:cubicBezTo>
                  <a:pt x="3686" y="0"/>
                  <a:pt x="3686" y="0"/>
                  <a:pt x="3686" y="0"/>
                </a:cubicBezTo>
              </a:path>
            </a:pathLst>
          </a:custGeom>
          <a:solidFill>
            <a:schemeClr val="tx2">
              <a:alpha val="1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21"/>
          <p:cNvCxnSpPr>
            <a:stCxn id="52" idx="2"/>
            <a:endCxn id="51" idx="5"/>
          </p:cNvCxnSpPr>
          <p:nvPr/>
        </p:nvCxnSpPr>
        <p:spPr>
          <a:xfrm rot="20700000" flipH="1">
            <a:off x="10864487" y="2330829"/>
            <a:ext cx="704693" cy="68266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45" idx="1"/>
            <a:endCxn id="44" idx="5"/>
          </p:cNvCxnSpPr>
          <p:nvPr/>
        </p:nvCxnSpPr>
        <p:spPr>
          <a:xfrm flipH="1">
            <a:off x="11207500" y="1462925"/>
            <a:ext cx="583482" cy="234361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44" idx="1"/>
            <a:endCxn id="52" idx="5"/>
          </p:cNvCxnSpPr>
          <p:nvPr/>
        </p:nvCxnSpPr>
        <p:spPr>
          <a:xfrm rot="20700000">
            <a:off x="11252490" y="1705194"/>
            <a:ext cx="255332" cy="55256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52" idx="7"/>
            <a:endCxn id="46" idx="4"/>
          </p:cNvCxnSpPr>
          <p:nvPr/>
        </p:nvCxnSpPr>
        <p:spPr>
          <a:xfrm>
            <a:off x="11585205" y="2241612"/>
            <a:ext cx="306914" cy="47580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6" idx="2"/>
          </p:cNvCxnSpPr>
          <p:nvPr/>
        </p:nvCxnSpPr>
        <p:spPr>
          <a:xfrm rot="20700000" flipH="1" flipV="1">
            <a:off x="11310404" y="2790076"/>
            <a:ext cx="562648" cy="51103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48" idx="4"/>
          </p:cNvCxnSpPr>
          <p:nvPr/>
        </p:nvCxnSpPr>
        <p:spPr>
          <a:xfrm rot="20700000" flipH="1" flipV="1">
            <a:off x="11345746" y="2861451"/>
            <a:ext cx="315982" cy="52044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6" idx="0"/>
            <a:endCxn id="54" idx="4"/>
          </p:cNvCxnSpPr>
          <p:nvPr/>
        </p:nvCxnSpPr>
        <p:spPr>
          <a:xfrm>
            <a:off x="11920149" y="2789546"/>
            <a:ext cx="210652" cy="938777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48" idx="7"/>
          </p:cNvCxnSpPr>
          <p:nvPr/>
        </p:nvCxnSpPr>
        <p:spPr>
          <a:xfrm rot="20700000">
            <a:off x="11828486" y="3338859"/>
            <a:ext cx="282094" cy="468365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8" idx="1"/>
            <a:endCxn id="47" idx="5"/>
          </p:cNvCxnSpPr>
          <p:nvPr/>
        </p:nvCxnSpPr>
        <p:spPr>
          <a:xfrm rot="20700000" flipH="1">
            <a:off x="11682844" y="3408162"/>
            <a:ext cx="175721" cy="1031089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49" idx="4"/>
          </p:cNvCxnSpPr>
          <p:nvPr/>
        </p:nvCxnSpPr>
        <p:spPr>
          <a:xfrm rot="20700000" flipV="1">
            <a:off x="10862314" y="2955688"/>
            <a:ext cx="512256" cy="79298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7" idx="7"/>
            <a:endCxn id="54" idx="1"/>
          </p:cNvCxnSpPr>
          <p:nvPr/>
        </p:nvCxnSpPr>
        <p:spPr>
          <a:xfrm rot="20700000" flipV="1">
            <a:off x="11747328" y="3827170"/>
            <a:ext cx="468446" cy="6031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43" idx="3"/>
            <a:endCxn id="47" idx="0"/>
          </p:cNvCxnSpPr>
          <p:nvPr/>
        </p:nvCxnSpPr>
        <p:spPr>
          <a:xfrm rot="20700000" flipH="1" flipV="1">
            <a:off x="11902864" y="4452676"/>
            <a:ext cx="238713" cy="686005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2"/>
            <a:endCxn id="49" idx="6"/>
          </p:cNvCxnSpPr>
          <p:nvPr/>
        </p:nvCxnSpPr>
        <p:spPr>
          <a:xfrm rot="20700000" flipH="1">
            <a:off x="10978121" y="3477060"/>
            <a:ext cx="769336" cy="25115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3" idx="3"/>
            <a:endCxn id="51" idx="0"/>
          </p:cNvCxnSpPr>
          <p:nvPr/>
        </p:nvCxnSpPr>
        <p:spPr>
          <a:xfrm rot="20700000" flipH="1" flipV="1">
            <a:off x="10928727" y="2516479"/>
            <a:ext cx="290140" cy="38569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49" idx="0"/>
            <a:endCxn id="47" idx="2"/>
          </p:cNvCxnSpPr>
          <p:nvPr/>
        </p:nvCxnSpPr>
        <p:spPr>
          <a:xfrm rot="20700000">
            <a:off x="11093417" y="3782850"/>
            <a:ext cx="597404" cy="787450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7" idx="2"/>
            <a:endCxn id="55" idx="6"/>
          </p:cNvCxnSpPr>
          <p:nvPr/>
        </p:nvCxnSpPr>
        <p:spPr>
          <a:xfrm rot="20700000" flipH="1">
            <a:off x="11099693" y="4569473"/>
            <a:ext cx="700494" cy="44108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55" idx="1"/>
            <a:endCxn id="56" idx="4"/>
          </p:cNvCxnSpPr>
          <p:nvPr/>
        </p:nvCxnSpPr>
        <p:spPr>
          <a:xfrm rot="20700000" flipH="1">
            <a:off x="10538320" y="4811065"/>
            <a:ext cx="608415" cy="440609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5" idx="0"/>
            <a:endCxn id="43" idx="2"/>
          </p:cNvCxnSpPr>
          <p:nvPr/>
        </p:nvCxnSpPr>
        <p:spPr>
          <a:xfrm rot="20700000">
            <a:off x="11171375" y="4601549"/>
            <a:ext cx="983802" cy="672382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rot="9525715" flipH="1">
            <a:off x="12221961" y="5065627"/>
            <a:ext cx="102071" cy="10209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525715" flipH="1">
            <a:off x="11168905" y="169495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9525715" flipH="1">
            <a:off x="11768085" y="138947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9525715" flipH="1">
            <a:off x="11867452" y="271479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9525715" flipH="1">
            <a:off x="11780676" y="444209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9525715" flipH="1">
            <a:off x="11699242" y="3329537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9525715" flipH="1">
            <a:off x="10948993" y="3798822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9525715" flipH="1">
            <a:off x="10297353" y="3309161"/>
            <a:ext cx="55022" cy="5503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9525715" flipH="1">
            <a:off x="10831060" y="2485844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9525715" flipH="1">
            <a:off x="11546984" y="2213609"/>
            <a:ext cx="39911" cy="399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9525715" flipH="1">
            <a:off x="11262354" y="2847607"/>
            <a:ext cx="35012" cy="350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9525715" flipH="1">
            <a:off x="12114062" y="3726540"/>
            <a:ext cx="52501" cy="5251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9525715" flipH="1">
            <a:off x="11062358" y="4685329"/>
            <a:ext cx="56911" cy="5692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rot="9525715" flipH="1">
            <a:off x="10581037" y="5320275"/>
            <a:ext cx="77364" cy="77382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9525715" flipH="1">
            <a:off x="10249498" y="5989465"/>
            <a:ext cx="107216" cy="107239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9525715" flipH="1">
            <a:off x="11403404" y="5803334"/>
            <a:ext cx="76688" cy="76704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9525715" flipH="1">
            <a:off x="10201905" y="4955641"/>
            <a:ext cx="46809" cy="46820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endCxn id="45" idx="5"/>
          </p:cNvCxnSpPr>
          <p:nvPr/>
        </p:nvCxnSpPr>
        <p:spPr>
          <a:xfrm flipH="1">
            <a:off x="11821876" y="493621"/>
            <a:ext cx="309357" cy="899107"/>
          </a:xfrm>
          <a:prstGeom prst="line">
            <a:avLst/>
          </a:prstGeom>
          <a:ln w="3175"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20700000">
            <a:off x="10699196" y="5292738"/>
            <a:ext cx="646109" cy="608142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rot="9525715" flipH="1">
            <a:off x="11999951" y="6214519"/>
            <a:ext cx="74367" cy="74383"/>
          </a:xfrm>
          <a:prstGeom prst="ellipse">
            <a:avLst/>
          </a:prstGeom>
          <a:solidFill>
            <a:schemeClr val="tx1"/>
          </a:solidFill>
          <a:ln>
            <a:solidFill>
              <a:schemeClr val="tx2"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58" idx="7"/>
          </p:cNvCxnSpPr>
          <p:nvPr/>
        </p:nvCxnSpPr>
        <p:spPr>
          <a:xfrm>
            <a:off x="11476844" y="5857142"/>
            <a:ext cx="512160" cy="377610"/>
          </a:xfrm>
          <a:prstGeom prst="line">
            <a:avLst/>
          </a:prstGeom>
          <a:ln>
            <a:solidFill>
              <a:schemeClr val="tx2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 smtClean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Relevant Gantt Chart</a:t>
            </a:r>
            <a:endParaRPr lang="zh-CN" altLang="en-US" sz="2800" dirty="0"/>
          </a:p>
        </p:txBody>
      </p:sp>
      <p:pic>
        <p:nvPicPr>
          <p:cNvPr id="4098" name="Picture 2" descr="E:\大学\202103\软件项目与过程管理\Assignment\pics\gan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9" y="1708539"/>
            <a:ext cx="916305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2261359" y="5256977"/>
            <a:ext cx="6907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Relevant Gantt Chart </a:t>
            </a:r>
            <a:r>
              <a:rPr lang="en-US" altLang="zh-CN" dirty="0" smtClean="0"/>
              <a:t>shows more detailed information in the basis of CPG.</a:t>
            </a:r>
          </a:p>
          <a:p>
            <a:endParaRPr lang="en-US" altLang="zh-CN" dirty="0"/>
          </a:p>
          <a:p>
            <a:r>
              <a:rPr lang="en-US" altLang="zh-CN" dirty="0" smtClean="0"/>
              <a:t>It leaves float slack time to give some space for adjustment.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2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3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1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3" grpId="2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5" grpId="0"/>
      <p:bldP spid="6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191"/>
          <p:cNvSpPr/>
          <p:nvPr/>
        </p:nvSpPr>
        <p:spPr>
          <a:xfrm>
            <a:off x="9984729" y="1889886"/>
            <a:ext cx="78225" cy="77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4" h="21600" extrusionOk="0">
                <a:moveTo>
                  <a:pt x="9584" y="0"/>
                </a:moveTo>
                <a:cubicBezTo>
                  <a:pt x="7984" y="0"/>
                  <a:pt x="6651" y="309"/>
                  <a:pt x="5051" y="1234"/>
                </a:cubicBezTo>
                <a:cubicBezTo>
                  <a:pt x="518" y="4011"/>
                  <a:pt x="-1349" y="10491"/>
                  <a:pt x="1051" y="15737"/>
                </a:cubicBezTo>
                <a:cubicBezTo>
                  <a:pt x="2918" y="19749"/>
                  <a:pt x="6118" y="21600"/>
                  <a:pt x="9584" y="21600"/>
                </a:cubicBezTo>
                <a:cubicBezTo>
                  <a:pt x="10918" y="21600"/>
                  <a:pt x="12518" y="21291"/>
                  <a:pt x="13851" y="20366"/>
                </a:cubicBezTo>
                <a:cubicBezTo>
                  <a:pt x="18651" y="17589"/>
                  <a:pt x="20251" y="11109"/>
                  <a:pt x="17851" y="5863"/>
                </a:cubicBezTo>
                <a:cubicBezTo>
                  <a:pt x="16251" y="1851"/>
                  <a:pt x="12784" y="0"/>
                  <a:pt x="9584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Freeform 197"/>
          <p:cNvSpPr/>
          <p:nvPr/>
        </p:nvSpPr>
        <p:spPr>
          <a:xfrm>
            <a:off x="10481291" y="1897778"/>
            <a:ext cx="58743" cy="33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50" y="0"/>
                </a:moveTo>
                <a:cubicBezTo>
                  <a:pt x="-250" y="3484"/>
                  <a:pt x="150" y="7665"/>
                  <a:pt x="1350" y="11148"/>
                </a:cubicBezTo>
                <a:cubicBezTo>
                  <a:pt x="3350" y="18116"/>
                  <a:pt x="6950" y="21600"/>
                  <a:pt x="10950" y="21600"/>
                </a:cubicBezTo>
                <a:cubicBezTo>
                  <a:pt x="12950" y="21600"/>
                  <a:pt x="14550" y="20903"/>
                  <a:pt x="16150" y="19510"/>
                </a:cubicBezTo>
                <a:cubicBezTo>
                  <a:pt x="18550" y="17419"/>
                  <a:pt x="20150" y="13239"/>
                  <a:pt x="21350" y="9755"/>
                </a:cubicBezTo>
                <a:cubicBezTo>
                  <a:pt x="18950" y="11845"/>
                  <a:pt x="16150" y="12542"/>
                  <a:pt x="13750" y="12542"/>
                </a:cubicBezTo>
                <a:cubicBezTo>
                  <a:pt x="8550" y="12542"/>
                  <a:pt x="3350" y="7665"/>
                  <a:pt x="150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Freeform 203"/>
          <p:cNvSpPr/>
          <p:nvPr/>
        </p:nvSpPr>
        <p:spPr>
          <a:xfrm>
            <a:off x="8930402" y="2991199"/>
            <a:ext cx="55077" cy="53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80" h="21600" extrusionOk="0">
                <a:moveTo>
                  <a:pt x="15743" y="2645"/>
                </a:moveTo>
                <a:cubicBezTo>
                  <a:pt x="13848" y="20718"/>
                  <a:pt x="13848" y="20718"/>
                  <a:pt x="13848" y="20718"/>
                </a:cubicBezTo>
                <a:cubicBezTo>
                  <a:pt x="18395" y="17633"/>
                  <a:pt x="20290" y="11020"/>
                  <a:pt x="18016" y="5731"/>
                </a:cubicBezTo>
                <a:cubicBezTo>
                  <a:pt x="17258" y="4408"/>
                  <a:pt x="16501" y="3527"/>
                  <a:pt x="15743" y="2645"/>
                </a:cubicBezTo>
                <a:moveTo>
                  <a:pt x="9301" y="0"/>
                </a:moveTo>
                <a:cubicBezTo>
                  <a:pt x="8164" y="0"/>
                  <a:pt x="6648" y="441"/>
                  <a:pt x="5132" y="1322"/>
                </a:cubicBezTo>
                <a:cubicBezTo>
                  <a:pt x="585" y="3967"/>
                  <a:pt x="-1310" y="10580"/>
                  <a:pt x="964" y="15869"/>
                </a:cubicBezTo>
                <a:cubicBezTo>
                  <a:pt x="2858" y="19837"/>
                  <a:pt x="6269" y="21600"/>
                  <a:pt x="9679" y="21600"/>
                </a:cubicBezTo>
                <a:cubicBezTo>
                  <a:pt x="10437" y="21600"/>
                  <a:pt x="11195" y="21600"/>
                  <a:pt x="11953" y="21600"/>
                </a:cubicBezTo>
                <a:cubicBezTo>
                  <a:pt x="14227" y="1322"/>
                  <a:pt x="14227" y="1322"/>
                  <a:pt x="14227" y="1322"/>
                </a:cubicBezTo>
                <a:cubicBezTo>
                  <a:pt x="12711" y="441"/>
                  <a:pt x="11195" y="0"/>
                  <a:pt x="9301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Freeform 204"/>
          <p:cNvSpPr/>
          <p:nvPr/>
        </p:nvSpPr>
        <p:spPr>
          <a:xfrm>
            <a:off x="8964359" y="2994449"/>
            <a:ext cx="12701" cy="50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4320" y="21130"/>
                  <a:pt x="6480" y="21130"/>
                  <a:pt x="10800" y="20661"/>
                </a:cubicBezTo>
                <a:cubicBezTo>
                  <a:pt x="10800" y="20661"/>
                  <a:pt x="10800" y="20661"/>
                  <a:pt x="10800" y="20661"/>
                </a:cubicBezTo>
                <a:cubicBezTo>
                  <a:pt x="21600" y="1409"/>
                  <a:pt x="21600" y="1409"/>
                  <a:pt x="21600" y="1409"/>
                </a:cubicBezTo>
                <a:cubicBezTo>
                  <a:pt x="19440" y="939"/>
                  <a:pt x="17280" y="470"/>
                  <a:pt x="1296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2" name="Freeform 212"/>
          <p:cNvSpPr/>
          <p:nvPr/>
        </p:nvSpPr>
        <p:spPr>
          <a:xfrm>
            <a:off x="6966506" y="4905850"/>
            <a:ext cx="116379" cy="11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522" y="0"/>
                </a:moveTo>
                <a:cubicBezTo>
                  <a:pt x="7916" y="0"/>
                  <a:pt x="6488" y="404"/>
                  <a:pt x="5059" y="1413"/>
                </a:cubicBezTo>
                <a:cubicBezTo>
                  <a:pt x="418" y="4037"/>
                  <a:pt x="-1367" y="10497"/>
                  <a:pt x="1132" y="15746"/>
                </a:cubicBezTo>
                <a:cubicBezTo>
                  <a:pt x="2739" y="19379"/>
                  <a:pt x="6131" y="21600"/>
                  <a:pt x="9522" y="21600"/>
                </a:cubicBezTo>
                <a:cubicBezTo>
                  <a:pt x="10950" y="21600"/>
                  <a:pt x="12557" y="21196"/>
                  <a:pt x="13985" y="20389"/>
                </a:cubicBezTo>
                <a:cubicBezTo>
                  <a:pt x="18448" y="17563"/>
                  <a:pt x="20233" y="11103"/>
                  <a:pt x="17912" y="5854"/>
                </a:cubicBezTo>
                <a:cubicBezTo>
                  <a:pt x="16127" y="2221"/>
                  <a:pt x="12914" y="0"/>
                  <a:pt x="952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3" name="Freeform 213"/>
          <p:cNvSpPr/>
          <p:nvPr/>
        </p:nvSpPr>
        <p:spPr>
          <a:xfrm>
            <a:off x="9832020" y="1364301"/>
            <a:ext cx="116926" cy="116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87" h="21600" extrusionOk="0">
                <a:moveTo>
                  <a:pt x="9444" y="0"/>
                </a:moveTo>
                <a:cubicBezTo>
                  <a:pt x="8028" y="0"/>
                  <a:pt x="6434" y="408"/>
                  <a:pt x="5018" y="1223"/>
                </a:cubicBezTo>
                <a:cubicBezTo>
                  <a:pt x="414" y="4075"/>
                  <a:pt x="-1356" y="10596"/>
                  <a:pt x="1123" y="15894"/>
                </a:cubicBezTo>
                <a:cubicBezTo>
                  <a:pt x="2893" y="19562"/>
                  <a:pt x="6080" y="21600"/>
                  <a:pt x="9444" y="21600"/>
                </a:cubicBezTo>
                <a:cubicBezTo>
                  <a:pt x="10860" y="21600"/>
                  <a:pt x="12454" y="21192"/>
                  <a:pt x="13870" y="20377"/>
                </a:cubicBezTo>
                <a:cubicBezTo>
                  <a:pt x="18474" y="17525"/>
                  <a:pt x="20244" y="11004"/>
                  <a:pt x="17765" y="5706"/>
                </a:cubicBezTo>
                <a:cubicBezTo>
                  <a:pt x="16172" y="2038"/>
                  <a:pt x="12808" y="0"/>
                  <a:pt x="944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4" name="Freeform 214"/>
          <p:cNvSpPr/>
          <p:nvPr/>
        </p:nvSpPr>
        <p:spPr>
          <a:xfrm>
            <a:off x="9206157" y="1893135"/>
            <a:ext cx="116350" cy="11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6" h="21600" extrusionOk="0">
                <a:moveTo>
                  <a:pt x="9522" y="0"/>
                </a:moveTo>
                <a:cubicBezTo>
                  <a:pt x="7916" y="0"/>
                  <a:pt x="6488" y="404"/>
                  <a:pt x="5059" y="1211"/>
                </a:cubicBezTo>
                <a:cubicBezTo>
                  <a:pt x="418" y="4037"/>
                  <a:pt x="-1367" y="10497"/>
                  <a:pt x="1132" y="15746"/>
                </a:cubicBezTo>
                <a:cubicBezTo>
                  <a:pt x="2739" y="19379"/>
                  <a:pt x="6131" y="21600"/>
                  <a:pt x="9522" y="21600"/>
                </a:cubicBezTo>
                <a:cubicBezTo>
                  <a:pt x="10950" y="21600"/>
                  <a:pt x="12378" y="21196"/>
                  <a:pt x="13807" y="20187"/>
                </a:cubicBezTo>
                <a:cubicBezTo>
                  <a:pt x="18448" y="17563"/>
                  <a:pt x="20233" y="11103"/>
                  <a:pt x="17912" y="5854"/>
                </a:cubicBezTo>
                <a:cubicBezTo>
                  <a:pt x="16127" y="2221"/>
                  <a:pt x="12914" y="0"/>
                  <a:pt x="9522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5" name="Freeform 215"/>
          <p:cNvSpPr/>
          <p:nvPr/>
        </p:nvSpPr>
        <p:spPr>
          <a:xfrm>
            <a:off x="10163610" y="1648450"/>
            <a:ext cx="90413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412" y="0"/>
                </a:moveTo>
                <a:cubicBezTo>
                  <a:pt x="8033" y="0"/>
                  <a:pt x="6425" y="520"/>
                  <a:pt x="5046" y="1301"/>
                </a:cubicBezTo>
                <a:cubicBezTo>
                  <a:pt x="450" y="4164"/>
                  <a:pt x="-1388" y="10670"/>
                  <a:pt x="1140" y="15875"/>
                </a:cubicBezTo>
                <a:cubicBezTo>
                  <a:pt x="2748" y="19518"/>
                  <a:pt x="5965" y="21600"/>
                  <a:pt x="9412" y="21600"/>
                </a:cubicBezTo>
                <a:cubicBezTo>
                  <a:pt x="11021" y="21600"/>
                  <a:pt x="12399" y="21080"/>
                  <a:pt x="13778" y="20299"/>
                </a:cubicBezTo>
                <a:cubicBezTo>
                  <a:pt x="18603" y="17696"/>
                  <a:pt x="20212" y="11190"/>
                  <a:pt x="17914" y="5725"/>
                </a:cubicBezTo>
                <a:cubicBezTo>
                  <a:pt x="16076" y="2082"/>
                  <a:pt x="12859" y="0"/>
                  <a:pt x="94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6" name="Freeform 217"/>
          <p:cNvSpPr/>
          <p:nvPr/>
        </p:nvSpPr>
        <p:spPr>
          <a:xfrm>
            <a:off x="10474225" y="1826277"/>
            <a:ext cx="90412" cy="86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412" y="0"/>
                </a:moveTo>
                <a:cubicBezTo>
                  <a:pt x="8033" y="0"/>
                  <a:pt x="6425" y="547"/>
                  <a:pt x="5046" y="1367"/>
                </a:cubicBezTo>
                <a:cubicBezTo>
                  <a:pt x="450" y="4375"/>
                  <a:pt x="-1388" y="11210"/>
                  <a:pt x="1140" y="16678"/>
                </a:cubicBezTo>
                <a:cubicBezTo>
                  <a:pt x="1140" y="16952"/>
                  <a:pt x="1369" y="17499"/>
                  <a:pt x="1599" y="17772"/>
                </a:cubicBezTo>
                <a:cubicBezTo>
                  <a:pt x="1829" y="15311"/>
                  <a:pt x="2978" y="13124"/>
                  <a:pt x="4816" y="12030"/>
                </a:cubicBezTo>
                <a:cubicBezTo>
                  <a:pt x="5965" y="11484"/>
                  <a:pt x="6884" y="11210"/>
                  <a:pt x="7803" y="11210"/>
                </a:cubicBezTo>
                <a:cubicBezTo>
                  <a:pt x="10101" y="11210"/>
                  <a:pt x="12399" y="12577"/>
                  <a:pt x="13548" y="15311"/>
                </a:cubicBezTo>
                <a:cubicBezTo>
                  <a:pt x="14467" y="17225"/>
                  <a:pt x="14467" y="19413"/>
                  <a:pt x="13778" y="21600"/>
                </a:cubicBezTo>
                <a:cubicBezTo>
                  <a:pt x="13778" y="21327"/>
                  <a:pt x="13778" y="21327"/>
                  <a:pt x="13778" y="21327"/>
                </a:cubicBezTo>
                <a:cubicBezTo>
                  <a:pt x="18603" y="18592"/>
                  <a:pt x="20212" y="11757"/>
                  <a:pt x="17914" y="6015"/>
                </a:cubicBezTo>
                <a:cubicBezTo>
                  <a:pt x="16076" y="2187"/>
                  <a:pt x="12859" y="0"/>
                  <a:pt x="94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Freeform 218"/>
          <p:cNvSpPr/>
          <p:nvPr/>
        </p:nvSpPr>
        <p:spPr>
          <a:xfrm>
            <a:off x="10481996" y="1871314"/>
            <a:ext cx="60345" cy="4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8" h="21600" extrusionOk="0">
                <a:moveTo>
                  <a:pt x="10414" y="0"/>
                </a:moveTo>
                <a:cubicBezTo>
                  <a:pt x="8871" y="0"/>
                  <a:pt x="7329" y="514"/>
                  <a:pt x="5400" y="1543"/>
                </a:cubicBezTo>
                <a:cubicBezTo>
                  <a:pt x="2314" y="3600"/>
                  <a:pt x="386" y="7714"/>
                  <a:pt x="0" y="12343"/>
                </a:cubicBezTo>
                <a:cubicBezTo>
                  <a:pt x="3086" y="18000"/>
                  <a:pt x="8100" y="21600"/>
                  <a:pt x="13114" y="21600"/>
                </a:cubicBezTo>
                <a:cubicBezTo>
                  <a:pt x="15429" y="21600"/>
                  <a:pt x="18129" y="21086"/>
                  <a:pt x="20443" y="19543"/>
                </a:cubicBezTo>
                <a:cubicBezTo>
                  <a:pt x="21600" y="15429"/>
                  <a:pt x="21600" y="11314"/>
                  <a:pt x="20057" y="7714"/>
                </a:cubicBezTo>
                <a:cubicBezTo>
                  <a:pt x="18129" y="2571"/>
                  <a:pt x="14271" y="0"/>
                  <a:pt x="10414" y="0"/>
                </a:cubicBezTo>
              </a:path>
            </a:pathLst>
          </a:custGeom>
          <a:solidFill>
            <a:srgbClr val="3D3D3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reeform 219"/>
          <p:cNvSpPr/>
          <p:nvPr/>
        </p:nvSpPr>
        <p:spPr>
          <a:xfrm>
            <a:off x="10576756" y="1336908"/>
            <a:ext cx="90392" cy="90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6" h="21600" extrusionOk="0">
                <a:moveTo>
                  <a:pt x="10005" y="0"/>
                </a:moveTo>
                <a:cubicBezTo>
                  <a:pt x="8325" y="0"/>
                  <a:pt x="6885" y="263"/>
                  <a:pt x="5445" y="1054"/>
                </a:cubicBezTo>
                <a:cubicBezTo>
                  <a:pt x="4965" y="1317"/>
                  <a:pt x="4725" y="1580"/>
                  <a:pt x="4245" y="1844"/>
                </a:cubicBezTo>
                <a:cubicBezTo>
                  <a:pt x="405" y="7902"/>
                  <a:pt x="405" y="7902"/>
                  <a:pt x="405" y="7902"/>
                </a:cubicBezTo>
                <a:cubicBezTo>
                  <a:pt x="-315" y="10537"/>
                  <a:pt x="-75" y="13434"/>
                  <a:pt x="1125" y="15805"/>
                </a:cubicBezTo>
                <a:cubicBezTo>
                  <a:pt x="3045" y="19493"/>
                  <a:pt x="6405" y="21600"/>
                  <a:pt x="10005" y="21600"/>
                </a:cubicBezTo>
                <a:cubicBezTo>
                  <a:pt x="11445" y="21600"/>
                  <a:pt x="13125" y="21337"/>
                  <a:pt x="14565" y="20546"/>
                </a:cubicBezTo>
                <a:cubicBezTo>
                  <a:pt x="19365" y="17649"/>
                  <a:pt x="21285" y="11063"/>
                  <a:pt x="18645" y="5795"/>
                </a:cubicBezTo>
                <a:cubicBezTo>
                  <a:pt x="16965" y="2107"/>
                  <a:pt x="13605" y="0"/>
                  <a:pt x="10005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Freeform 220"/>
          <p:cNvSpPr/>
          <p:nvPr/>
        </p:nvSpPr>
        <p:spPr>
          <a:xfrm>
            <a:off x="10578571" y="1344335"/>
            <a:ext cx="17644" cy="25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0800" y="5635"/>
                  <a:pt x="2700" y="13148"/>
                  <a:pt x="0" y="2160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Freeform 226"/>
          <p:cNvSpPr/>
          <p:nvPr/>
        </p:nvSpPr>
        <p:spPr>
          <a:xfrm>
            <a:off x="7500904" y="5041889"/>
            <a:ext cx="56564" cy="57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96" h="21600" extrusionOk="0">
                <a:moveTo>
                  <a:pt x="9215" y="0"/>
                </a:moveTo>
                <a:cubicBezTo>
                  <a:pt x="7751" y="0"/>
                  <a:pt x="6286" y="415"/>
                  <a:pt x="5188" y="1246"/>
                </a:cubicBezTo>
                <a:cubicBezTo>
                  <a:pt x="429" y="4154"/>
                  <a:pt x="-1402" y="10385"/>
                  <a:pt x="1161" y="15785"/>
                </a:cubicBezTo>
                <a:cubicBezTo>
                  <a:pt x="2625" y="19523"/>
                  <a:pt x="5920" y="21600"/>
                  <a:pt x="9215" y="21600"/>
                </a:cubicBezTo>
                <a:cubicBezTo>
                  <a:pt x="10679" y="21600"/>
                  <a:pt x="12510" y="21185"/>
                  <a:pt x="13608" y="20354"/>
                </a:cubicBezTo>
                <a:cubicBezTo>
                  <a:pt x="18367" y="17446"/>
                  <a:pt x="20198" y="11215"/>
                  <a:pt x="17635" y="5815"/>
                </a:cubicBezTo>
                <a:cubicBezTo>
                  <a:pt x="16171" y="2077"/>
                  <a:pt x="12876" y="0"/>
                  <a:pt x="9215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Freeform 227"/>
          <p:cNvSpPr/>
          <p:nvPr/>
        </p:nvSpPr>
        <p:spPr>
          <a:xfrm>
            <a:off x="7924369" y="3330602"/>
            <a:ext cx="117333" cy="11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87" h="21600" extrusionOk="0">
                <a:moveTo>
                  <a:pt x="9444" y="0"/>
                </a:moveTo>
                <a:cubicBezTo>
                  <a:pt x="8028" y="0"/>
                  <a:pt x="6434" y="408"/>
                  <a:pt x="5018" y="1223"/>
                </a:cubicBezTo>
                <a:cubicBezTo>
                  <a:pt x="414" y="4075"/>
                  <a:pt x="-1356" y="10596"/>
                  <a:pt x="1123" y="15894"/>
                </a:cubicBezTo>
                <a:cubicBezTo>
                  <a:pt x="2716" y="19562"/>
                  <a:pt x="6080" y="21600"/>
                  <a:pt x="9444" y="21600"/>
                </a:cubicBezTo>
                <a:cubicBezTo>
                  <a:pt x="10860" y="21600"/>
                  <a:pt x="12454" y="21192"/>
                  <a:pt x="13870" y="20377"/>
                </a:cubicBezTo>
                <a:cubicBezTo>
                  <a:pt x="18474" y="17728"/>
                  <a:pt x="20244" y="11004"/>
                  <a:pt x="17765" y="5706"/>
                </a:cubicBezTo>
                <a:cubicBezTo>
                  <a:pt x="16172" y="2038"/>
                  <a:pt x="12808" y="0"/>
                  <a:pt x="944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Freeform 228"/>
          <p:cNvSpPr/>
          <p:nvPr/>
        </p:nvSpPr>
        <p:spPr>
          <a:xfrm>
            <a:off x="7985808" y="4881705"/>
            <a:ext cx="90929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28" h="21600" extrusionOk="0">
                <a:moveTo>
                  <a:pt x="13309" y="20559"/>
                </a:moveTo>
                <a:cubicBezTo>
                  <a:pt x="8200" y="21340"/>
                  <a:pt x="8200" y="21340"/>
                  <a:pt x="8200" y="21340"/>
                </a:cubicBezTo>
                <a:cubicBezTo>
                  <a:pt x="8664" y="21340"/>
                  <a:pt x="9129" y="21600"/>
                  <a:pt x="9593" y="21600"/>
                </a:cubicBezTo>
                <a:cubicBezTo>
                  <a:pt x="10754" y="21600"/>
                  <a:pt x="12148" y="21340"/>
                  <a:pt x="13309" y="20559"/>
                </a:cubicBezTo>
                <a:moveTo>
                  <a:pt x="9593" y="0"/>
                </a:moveTo>
                <a:cubicBezTo>
                  <a:pt x="7967" y="0"/>
                  <a:pt x="6574" y="260"/>
                  <a:pt x="5180" y="1301"/>
                </a:cubicBezTo>
                <a:cubicBezTo>
                  <a:pt x="535" y="3904"/>
                  <a:pt x="-1323" y="10410"/>
                  <a:pt x="1000" y="15614"/>
                </a:cubicBezTo>
                <a:cubicBezTo>
                  <a:pt x="2161" y="17957"/>
                  <a:pt x="3554" y="19518"/>
                  <a:pt x="5412" y="20299"/>
                </a:cubicBezTo>
                <a:cubicBezTo>
                  <a:pt x="15632" y="18998"/>
                  <a:pt x="15632" y="18998"/>
                  <a:pt x="15632" y="18998"/>
                </a:cubicBezTo>
                <a:cubicBezTo>
                  <a:pt x="19116" y="15875"/>
                  <a:pt x="20277" y="10410"/>
                  <a:pt x="18187" y="5725"/>
                </a:cubicBezTo>
                <a:cubicBezTo>
                  <a:pt x="16329" y="2082"/>
                  <a:pt x="13077" y="0"/>
                  <a:pt x="9593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3" name="Freeform 229"/>
          <p:cNvSpPr/>
          <p:nvPr/>
        </p:nvSpPr>
        <p:spPr>
          <a:xfrm>
            <a:off x="8011590" y="4960322"/>
            <a:ext cx="48288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12000"/>
                  <a:pt x="0" y="12000"/>
                  <a:pt x="0" y="12000"/>
                </a:cubicBezTo>
                <a:cubicBezTo>
                  <a:pt x="1964" y="16800"/>
                  <a:pt x="3927" y="19200"/>
                  <a:pt x="5891" y="21600"/>
                </a:cubicBezTo>
                <a:cubicBezTo>
                  <a:pt x="16691" y="14400"/>
                  <a:pt x="16691" y="14400"/>
                  <a:pt x="16691" y="14400"/>
                </a:cubicBezTo>
                <a:cubicBezTo>
                  <a:pt x="17182" y="14400"/>
                  <a:pt x="17673" y="12000"/>
                  <a:pt x="18164" y="12000"/>
                </a:cubicBezTo>
                <a:cubicBezTo>
                  <a:pt x="19636" y="7200"/>
                  <a:pt x="20618" y="4800"/>
                  <a:pt x="21600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Freeform 230"/>
          <p:cNvSpPr/>
          <p:nvPr/>
        </p:nvSpPr>
        <p:spPr>
          <a:xfrm>
            <a:off x="8944255" y="2299396"/>
            <a:ext cx="56191" cy="5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06" h="21600" extrusionOk="0">
                <a:moveTo>
                  <a:pt x="9581" y="0"/>
                </a:moveTo>
                <a:cubicBezTo>
                  <a:pt x="8117" y="0"/>
                  <a:pt x="6652" y="424"/>
                  <a:pt x="5188" y="1271"/>
                </a:cubicBezTo>
                <a:cubicBezTo>
                  <a:pt x="429" y="4235"/>
                  <a:pt x="-1402" y="10588"/>
                  <a:pt x="1161" y="16094"/>
                </a:cubicBezTo>
                <a:cubicBezTo>
                  <a:pt x="2991" y="19482"/>
                  <a:pt x="5920" y="21600"/>
                  <a:pt x="9581" y="21600"/>
                </a:cubicBezTo>
                <a:cubicBezTo>
                  <a:pt x="11045" y="21600"/>
                  <a:pt x="12510" y="21176"/>
                  <a:pt x="13974" y="20329"/>
                </a:cubicBezTo>
                <a:cubicBezTo>
                  <a:pt x="18367" y="17788"/>
                  <a:pt x="20198" y="11012"/>
                  <a:pt x="17635" y="5929"/>
                </a:cubicBezTo>
                <a:cubicBezTo>
                  <a:pt x="16171" y="2118"/>
                  <a:pt x="12876" y="0"/>
                  <a:pt x="9581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Freeform 231"/>
          <p:cNvSpPr/>
          <p:nvPr/>
        </p:nvSpPr>
        <p:spPr>
          <a:xfrm>
            <a:off x="9677912" y="1862491"/>
            <a:ext cx="56026" cy="5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25" h="21600" extrusionOk="0">
                <a:moveTo>
                  <a:pt x="9512" y="0"/>
                </a:moveTo>
                <a:cubicBezTo>
                  <a:pt x="8022" y="0"/>
                  <a:pt x="6533" y="424"/>
                  <a:pt x="5043" y="1271"/>
                </a:cubicBezTo>
                <a:cubicBezTo>
                  <a:pt x="574" y="3812"/>
                  <a:pt x="-1288" y="10588"/>
                  <a:pt x="946" y="15671"/>
                </a:cubicBezTo>
                <a:cubicBezTo>
                  <a:pt x="2809" y="19482"/>
                  <a:pt x="6160" y="21600"/>
                  <a:pt x="9512" y="21600"/>
                </a:cubicBezTo>
                <a:cubicBezTo>
                  <a:pt x="11002" y="21600"/>
                  <a:pt x="12491" y="21176"/>
                  <a:pt x="13981" y="20329"/>
                </a:cubicBezTo>
                <a:cubicBezTo>
                  <a:pt x="18450" y="17365"/>
                  <a:pt x="20312" y="11012"/>
                  <a:pt x="18078" y="5506"/>
                </a:cubicBezTo>
                <a:cubicBezTo>
                  <a:pt x="16215" y="2118"/>
                  <a:pt x="12864" y="0"/>
                  <a:pt x="951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6" name="Freeform 196"/>
          <p:cNvSpPr/>
          <p:nvPr/>
        </p:nvSpPr>
        <p:spPr>
          <a:xfrm>
            <a:off x="7955468" y="2632429"/>
            <a:ext cx="60707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4" h="21600" extrusionOk="0">
                <a:moveTo>
                  <a:pt x="9306" y="0"/>
                </a:moveTo>
                <a:cubicBezTo>
                  <a:pt x="7934" y="0"/>
                  <a:pt x="6563" y="393"/>
                  <a:pt x="5191" y="1178"/>
                </a:cubicBezTo>
                <a:cubicBezTo>
                  <a:pt x="391" y="3927"/>
                  <a:pt x="-1323" y="10604"/>
                  <a:pt x="1077" y="15709"/>
                </a:cubicBezTo>
                <a:cubicBezTo>
                  <a:pt x="2791" y="19636"/>
                  <a:pt x="5877" y="21600"/>
                  <a:pt x="9306" y="21600"/>
                </a:cubicBezTo>
                <a:cubicBezTo>
                  <a:pt x="11020" y="21600"/>
                  <a:pt x="12391" y="21207"/>
                  <a:pt x="13763" y="20422"/>
                </a:cubicBezTo>
                <a:cubicBezTo>
                  <a:pt x="18563" y="17673"/>
                  <a:pt x="20277" y="10996"/>
                  <a:pt x="17877" y="5891"/>
                </a:cubicBezTo>
                <a:cubicBezTo>
                  <a:pt x="16163" y="1964"/>
                  <a:pt x="12734" y="0"/>
                  <a:pt x="9306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Freeform 205"/>
          <p:cNvSpPr/>
          <p:nvPr/>
        </p:nvSpPr>
        <p:spPr>
          <a:xfrm>
            <a:off x="7246818" y="3185872"/>
            <a:ext cx="54667" cy="5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6" h="21600" extrusionOk="0">
                <a:moveTo>
                  <a:pt x="155" y="9936"/>
                </a:moveTo>
                <a:cubicBezTo>
                  <a:pt x="-260" y="12096"/>
                  <a:pt x="155" y="13824"/>
                  <a:pt x="1402" y="15984"/>
                </a:cubicBezTo>
                <a:cubicBezTo>
                  <a:pt x="3063" y="19440"/>
                  <a:pt x="6802" y="21600"/>
                  <a:pt x="10540" y="21600"/>
                </a:cubicBezTo>
                <a:cubicBezTo>
                  <a:pt x="11786" y="21600"/>
                  <a:pt x="13448" y="21168"/>
                  <a:pt x="15109" y="20304"/>
                </a:cubicBezTo>
                <a:cubicBezTo>
                  <a:pt x="15940" y="19872"/>
                  <a:pt x="16355" y="19440"/>
                  <a:pt x="17186" y="19008"/>
                </a:cubicBezTo>
                <a:cubicBezTo>
                  <a:pt x="155" y="9936"/>
                  <a:pt x="155" y="9936"/>
                  <a:pt x="155" y="9936"/>
                </a:cubicBezTo>
                <a:moveTo>
                  <a:pt x="10540" y="0"/>
                </a:moveTo>
                <a:cubicBezTo>
                  <a:pt x="8878" y="0"/>
                  <a:pt x="7217" y="432"/>
                  <a:pt x="5555" y="1296"/>
                </a:cubicBezTo>
                <a:cubicBezTo>
                  <a:pt x="3063" y="2592"/>
                  <a:pt x="1402" y="5184"/>
                  <a:pt x="571" y="7776"/>
                </a:cubicBezTo>
                <a:cubicBezTo>
                  <a:pt x="18432" y="17280"/>
                  <a:pt x="18432" y="17280"/>
                  <a:pt x="18432" y="17280"/>
                </a:cubicBezTo>
                <a:cubicBezTo>
                  <a:pt x="20925" y="14256"/>
                  <a:pt x="21340" y="9504"/>
                  <a:pt x="19678" y="6048"/>
                </a:cubicBezTo>
                <a:cubicBezTo>
                  <a:pt x="17602" y="2160"/>
                  <a:pt x="14278" y="0"/>
                  <a:pt x="10540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Freeform 206"/>
          <p:cNvSpPr/>
          <p:nvPr/>
        </p:nvSpPr>
        <p:spPr>
          <a:xfrm>
            <a:off x="7247060" y="3205835"/>
            <a:ext cx="48288" cy="2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0" y="1662"/>
                  <a:pt x="0" y="2492"/>
                  <a:pt x="0" y="4154"/>
                </a:cubicBezTo>
                <a:cubicBezTo>
                  <a:pt x="20127" y="21600"/>
                  <a:pt x="20127" y="21600"/>
                  <a:pt x="20127" y="21600"/>
                </a:cubicBezTo>
                <a:cubicBezTo>
                  <a:pt x="20618" y="20769"/>
                  <a:pt x="21109" y="19938"/>
                  <a:pt x="21600" y="18277"/>
                </a:cubicBezTo>
                <a:cubicBezTo>
                  <a:pt x="491" y="0"/>
                  <a:pt x="491" y="0"/>
                  <a:pt x="491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Freeform 233"/>
          <p:cNvSpPr/>
          <p:nvPr/>
        </p:nvSpPr>
        <p:spPr>
          <a:xfrm>
            <a:off x="6691603" y="2869684"/>
            <a:ext cx="81790" cy="81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381" y="0"/>
                </a:moveTo>
                <a:cubicBezTo>
                  <a:pt x="7856" y="0"/>
                  <a:pt x="6332" y="292"/>
                  <a:pt x="5061" y="1168"/>
                </a:cubicBezTo>
                <a:cubicBezTo>
                  <a:pt x="487" y="4086"/>
                  <a:pt x="-1292" y="10508"/>
                  <a:pt x="995" y="15762"/>
                </a:cubicBezTo>
                <a:cubicBezTo>
                  <a:pt x="2774" y="19557"/>
                  <a:pt x="6077" y="21600"/>
                  <a:pt x="9381" y="21600"/>
                </a:cubicBezTo>
                <a:cubicBezTo>
                  <a:pt x="10906" y="21600"/>
                  <a:pt x="12430" y="21308"/>
                  <a:pt x="13955" y="20432"/>
                </a:cubicBezTo>
                <a:cubicBezTo>
                  <a:pt x="18529" y="17514"/>
                  <a:pt x="20308" y="11092"/>
                  <a:pt x="17767" y="5838"/>
                </a:cubicBezTo>
                <a:cubicBezTo>
                  <a:pt x="16242" y="2043"/>
                  <a:pt x="12939" y="0"/>
                  <a:pt x="9381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0" name="Freeform 198"/>
          <p:cNvSpPr/>
          <p:nvPr/>
        </p:nvSpPr>
        <p:spPr>
          <a:xfrm>
            <a:off x="1539078" y="4992504"/>
            <a:ext cx="60157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82" h="21600" extrusionOk="0">
                <a:moveTo>
                  <a:pt x="9316" y="0"/>
                </a:moveTo>
                <a:cubicBezTo>
                  <a:pt x="7944" y="0"/>
                  <a:pt x="6230" y="393"/>
                  <a:pt x="4858" y="1178"/>
                </a:cubicBezTo>
                <a:cubicBezTo>
                  <a:pt x="401" y="3927"/>
                  <a:pt x="-1313" y="10604"/>
                  <a:pt x="1087" y="16102"/>
                </a:cubicBezTo>
                <a:cubicBezTo>
                  <a:pt x="2801" y="19636"/>
                  <a:pt x="5887" y="21600"/>
                  <a:pt x="9316" y="21600"/>
                </a:cubicBezTo>
                <a:cubicBezTo>
                  <a:pt x="10687" y="21600"/>
                  <a:pt x="12401" y="21207"/>
                  <a:pt x="13773" y="20422"/>
                </a:cubicBezTo>
                <a:cubicBezTo>
                  <a:pt x="18230" y="17673"/>
                  <a:pt x="20287" y="10996"/>
                  <a:pt x="17544" y="5891"/>
                </a:cubicBezTo>
                <a:cubicBezTo>
                  <a:pt x="16173" y="2356"/>
                  <a:pt x="12744" y="0"/>
                  <a:pt x="9316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1" name="Freeform 199"/>
          <p:cNvSpPr/>
          <p:nvPr/>
        </p:nvSpPr>
        <p:spPr>
          <a:xfrm>
            <a:off x="2334164" y="4122821"/>
            <a:ext cx="59820" cy="60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1" h="21600" extrusionOk="0">
                <a:moveTo>
                  <a:pt x="9466" y="0"/>
                </a:moveTo>
                <a:cubicBezTo>
                  <a:pt x="8072" y="0"/>
                  <a:pt x="6331" y="393"/>
                  <a:pt x="4937" y="1178"/>
                </a:cubicBezTo>
                <a:cubicBezTo>
                  <a:pt x="408" y="3927"/>
                  <a:pt x="-1334" y="10604"/>
                  <a:pt x="1105" y="15709"/>
                </a:cubicBezTo>
                <a:cubicBezTo>
                  <a:pt x="2847" y="19244"/>
                  <a:pt x="5982" y="21600"/>
                  <a:pt x="9466" y="21600"/>
                </a:cubicBezTo>
                <a:cubicBezTo>
                  <a:pt x="10860" y="21600"/>
                  <a:pt x="12601" y="21207"/>
                  <a:pt x="13995" y="20422"/>
                </a:cubicBezTo>
                <a:cubicBezTo>
                  <a:pt x="18524" y="17673"/>
                  <a:pt x="20266" y="10996"/>
                  <a:pt x="17827" y="5498"/>
                </a:cubicBezTo>
                <a:cubicBezTo>
                  <a:pt x="16085" y="1964"/>
                  <a:pt x="12950" y="0"/>
                  <a:pt x="9466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2" name="Freeform 200"/>
          <p:cNvSpPr/>
          <p:nvPr/>
        </p:nvSpPr>
        <p:spPr>
          <a:xfrm>
            <a:off x="2334857" y="3672601"/>
            <a:ext cx="54935" cy="5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1" h="21600" extrusionOk="0">
                <a:moveTo>
                  <a:pt x="9549" y="0"/>
                </a:moveTo>
                <a:cubicBezTo>
                  <a:pt x="8034" y="0"/>
                  <a:pt x="6518" y="432"/>
                  <a:pt x="5002" y="1296"/>
                </a:cubicBezTo>
                <a:cubicBezTo>
                  <a:pt x="455" y="4320"/>
                  <a:pt x="-1440" y="10800"/>
                  <a:pt x="1213" y="15984"/>
                </a:cubicBezTo>
                <a:cubicBezTo>
                  <a:pt x="2728" y="19440"/>
                  <a:pt x="6139" y="21600"/>
                  <a:pt x="9549" y="21600"/>
                </a:cubicBezTo>
                <a:cubicBezTo>
                  <a:pt x="11065" y="21600"/>
                  <a:pt x="12581" y="21168"/>
                  <a:pt x="14097" y="20304"/>
                </a:cubicBezTo>
                <a:cubicBezTo>
                  <a:pt x="18644" y="17712"/>
                  <a:pt x="20160" y="11232"/>
                  <a:pt x="17886" y="6048"/>
                </a:cubicBezTo>
                <a:cubicBezTo>
                  <a:pt x="16371" y="2160"/>
                  <a:pt x="12960" y="0"/>
                  <a:pt x="9549" y="0"/>
                </a:cubicBezTo>
              </a:path>
            </a:pathLst>
          </a:custGeom>
          <a:solidFill>
            <a:srgbClr val="66666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3" name="Freeform 216"/>
          <p:cNvSpPr/>
          <p:nvPr/>
        </p:nvSpPr>
        <p:spPr>
          <a:xfrm>
            <a:off x="1491697" y="4628031"/>
            <a:ext cx="90413" cy="91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7" h="21600" extrusionOk="0">
                <a:moveTo>
                  <a:pt x="9534" y="0"/>
                </a:moveTo>
                <a:cubicBezTo>
                  <a:pt x="7925" y="0"/>
                  <a:pt x="6547" y="520"/>
                  <a:pt x="5168" y="1301"/>
                </a:cubicBezTo>
                <a:cubicBezTo>
                  <a:pt x="343" y="4164"/>
                  <a:pt x="-1266" y="10670"/>
                  <a:pt x="1032" y="15875"/>
                </a:cubicBezTo>
                <a:cubicBezTo>
                  <a:pt x="2870" y="19518"/>
                  <a:pt x="6087" y="21600"/>
                  <a:pt x="9534" y="21600"/>
                </a:cubicBezTo>
                <a:cubicBezTo>
                  <a:pt x="10913" y="21600"/>
                  <a:pt x="12521" y="21080"/>
                  <a:pt x="13900" y="20299"/>
                </a:cubicBezTo>
                <a:cubicBezTo>
                  <a:pt x="18496" y="17696"/>
                  <a:pt x="20334" y="11190"/>
                  <a:pt x="17806" y="5725"/>
                </a:cubicBezTo>
                <a:cubicBezTo>
                  <a:pt x="16198" y="2082"/>
                  <a:pt x="12981" y="0"/>
                  <a:pt x="9534" y="0"/>
                </a:cubicBezTo>
              </a:path>
            </a:pathLst>
          </a:custGeom>
          <a:solidFill>
            <a:srgbClr val="1A1D1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4" name="Freeform 221"/>
          <p:cNvSpPr/>
          <p:nvPr/>
        </p:nvSpPr>
        <p:spPr>
          <a:xfrm>
            <a:off x="1004181" y="4789606"/>
            <a:ext cx="90851" cy="90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53" h="21600" extrusionOk="0">
                <a:moveTo>
                  <a:pt x="9541" y="0"/>
                </a:moveTo>
                <a:cubicBezTo>
                  <a:pt x="7932" y="0"/>
                  <a:pt x="6554" y="263"/>
                  <a:pt x="4945" y="1054"/>
                </a:cubicBezTo>
                <a:cubicBezTo>
                  <a:pt x="350" y="3951"/>
                  <a:pt x="-1259" y="10537"/>
                  <a:pt x="1039" y="15805"/>
                </a:cubicBezTo>
                <a:cubicBezTo>
                  <a:pt x="2877" y="19493"/>
                  <a:pt x="6094" y="21600"/>
                  <a:pt x="9541" y="21600"/>
                </a:cubicBezTo>
                <a:cubicBezTo>
                  <a:pt x="10920" y="21600"/>
                  <a:pt x="12528" y="21337"/>
                  <a:pt x="13907" y="20546"/>
                </a:cubicBezTo>
                <a:cubicBezTo>
                  <a:pt x="18503" y="17649"/>
                  <a:pt x="20341" y="11063"/>
                  <a:pt x="17813" y="5795"/>
                </a:cubicBezTo>
                <a:cubicBezTo>
                  <a:pt x="16205" y="2107"/>
                  <a:pt x="12988" y="0"/>
                  <a:pt x="9541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Freeform 222"/>
          <p:cNvSpPr/>
          <p:nvPr/>
        </p:nvSpPr>
        <p:spPr>
          <a:xfrm>
            <a:off x="1906635" y="4061535"/>
            <a:ext cx="89948" cy="91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8" h="21600" extrusionOk="0">
                <a:moveTo>
                  <a:pt x="19873" y="13793"/>
                </a:moveTo>
                <a:cubicBezTo>
                  <a:pt x="17173" y="14313"/>
                  <a:pt x="17173" y="14313"/>
                  <a:pt x="17173" y="14313"/>
                </a:cubicBezTo>
                <a:cubicBezTo>
                  <a:pt x="10791" y="21600"/>
                  <a:pt x="10791" y="21600"/>
                  <a:pt x="10791" y="21600"/>
                </a:cubicBezTo>
                <a:cubicBezTo>
                  <a:pt x="12018" y="21340"/>
                  <a:pt x="13491" y="21080"/>
                  <a:pt x="14718" y="20299"/>
                </a:cubicBezTo>
                <a:cubicBezTo>
                  <a:pt x="17418" y="18998"/>
                  <a:pt x="19136" y="16395"/>
                  <a:pt x="19873" y="13793"/>
                </a:cubicBezTo>
                <a:moveTo>
                  <a:pt x="20118" y="11971"/>
                </a:moveTo>
                <a:cubicBezTo>
                  <a:pt x="19136" y="12752"/>
                  <a:pt x="19136" y="12752"/>
                  <a:pt x="19136" y="12752"/>
                </a:cubicBezTo>
                <a:cubicBezTo>
                  <a:pt x="20118" y="12492"/>
                  <a:pt x="20118" y="12492"/>
                  <a:pt x="20118" y="12492"/>
                </a:cubicBezTo>
                <a:cubicBezTo>
                  <a:pt x="20118" y="12231"/>
                  <a:pt x="20118" y="11971"/>
                  <a:pt x="20118" y="11971"/>
                </a:cubicBezTo>
                <a:moveTo>
                  <a:pt x="10054" y="0"/>
                </a:moveTo>
                <a:cubicBezTo>
                  <a:pt x="8582" y="0"/>
                  <a:pt x="6863" y="260"/>
                  <a:pt x="5391" y="1301"/>
                </a:cubicBezTo>
                <a:cubicBezTo>
                  <a:pt x="482" y="3904"/>
                  <a:pt x="-1482" y="10410"/>
                  <a:pt x="1218" y="15875"/>
                </a:cubicBezTo>
                <a:cubicBezTo>
                  <a:pt x="2691" y="18998"/>
                  <a:pt x="5882" y="21080"/>
                  <a:pt x="9073" y="21340"/>
                </a:cubicBezTo>
                <a:cubicBezTo>
                  <a:pt x="16436" y="13272"/>
                  <a:pt x="16436" y="13272"/>
                  <a:pt x="16436" y="13272"/>
                </a:cubicBezTo>
                <a:cubicBezTo>
                  <a:pt x="16191" y="13012"/>
                  <a:pt x="16191" y="13012"/>
                  <a:pt x="16191" y="13012"/>
                </a:cubicBezTo>
                <a:cubicBezTo>
                  <a:pt x="20118" y="10410"/>
                  <a:pt x="20118" y="10410"/>
                  <a:pt x="20118" y="10410"/>
                </a:cubicBezTo>
                <a:cubicBezTo>
                  <a:pt x="20118" y="8848"/>
                  <a:pt x="19873" y="7287"/>
                  <a:pt x="19136" y="5725"/>
                </a:cubicBezTo>
                <a:cubicBezTo>
                  <a:pt x="17173" y="2082"/>
                  <a:pt x="13736" y="0"/>
                  <a:pt x="10054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6" name="Freeform 223"/>
          <p:cNvSpPr/>
          <p:nvPr/>
        </p:nvSpPr>
        <p:spPr>
          <a:xfrm>
            <a:off x="1946903" y="4105178"/>
            <a:ext cx="49681" cy="47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3920" y="5023"/>
                  <a:pt x="13920" y="5023"/>
                  <a:pt x="13920" y="5023"/>
                </a:cubicBezTo>
                <a:cubicBezTo>
                  <a:pt x="14400" y="5526"/>
                  <a:pt x="14400" y="5526"/>
                  <a:pt x="14400" y="5526"/>
                </a:cubicBezTo>
                <a:cubicBezTo>
                  <a:pt x="0" y="21098"/>
                  <a:pt x="0" y="21098"/>
                  <a:pt x="0" y="21098"/>
                </a:cubicBezTo>
                <a:cubicBezTo>
                  <a:pt x="480" y="21600"/>
                  <a:pt x="1440" y="21600"/>
                  <a:pt x="1920" y="21600"/>
                </a:cubicBezTo>
                <a:cubicBezTo>
                  <a:pt x="2400" y="21600"/>
                  <a:pt x="2880" y="21600"/>
                  <a:pt x="3360" y="21600"/>
                </a:cubicBezTo>
                <a:cubicBezTo>
                  <a:pt x="15840" y="7535"/>
                  <a:pt x="15840" y="7535"/>
                  <a:pt x="15840" y="7535"/>
                </a:cubicBezTo>
                <a:cubicBezTo>
                  <a:pt x="21120" y="6530"/>
                  <a:pt x="21120" y="6530"/>
                  <a:pt x="21120" y="6530"/>
                </a:cubicBezTo>
                <a:cubicBezTo>
                  <a:pt x="21120" y="6028"/>
                  <a:pt x="21600" y="5023"/>
                  <a:pt x="21600" y="4019"/>
                </a:cubicBezTo>
                <a:cubicBezTo>
                  <a:pt x="19680" y="4521"/>
                  <a:pt x="19680" y="4521"/>
                  <a:pt x="19680" y="4521"/>
                </a:cubicBezTo>
                <a:cubicBezTo>
                  <a:pt x="21600" y="3014"/>
                  <a:pt x="21600" y="3014"/>
                  <a:pt x="21600" y="3014"/>
                </a:cubicBezTo>
                <a:cubicBezTo>
                  <a:pt x="21600" y="2009"/>
                  <a:pt x="21600" y="1005"/>
                  <a:pt x="216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Freeform 224"/>
          <p:cNvSpPr/>
          <p:nvPr/>
        </p:nvSpPr>
        <p:spPr>
          <a:xfrm>
            <a:off x="2198172" y="3365236"/>
            <a:ext cx="82421" cy="8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63" h="21600" extrusionOk="0">
                <a:moveTo>
                  <a:pt x="6669" y="576"/>
                </a:moveTo>
                <a:cubicBezTo>
                  <a:pt x="6148" y="864"/>
                  <a:pt x="5628" y="1152"/>
                  <a:pt x="5368" y="1440"/>
                </a:cubicBezTo>
                <a:cubicBezTo>
                  <a:pt x="1464" y="3744"/>
                  <a:pt x="-618" y="8352"/>
                  <a:pt x="163" y="12960"/>
                </a:cubicBezTo>
                <a:cubicBezTo>
                  <a:pt x="6669" y="576"/>
                  <a:pt x="6669" y="576"/>
                  <a:pt x="6669" y="576"/>
                </a:cubicBezTo>
                <a:moveTo>
                  <a:pt x="9792" y="0"/>
                </a:moveTo>
                <a:cubicBezTo>
                  <a:pt x="9271" y="0"/>
                  <a:pt x="8751" y="288"/>
                  <a:pt x="8490" y="288"/>
                </a:cubicBezTo>
                <a:cubicBezTo>
                  <a:pt x="683" y="14688"/>
                  <a:pt x="683" y="14688"/>
                  <a:pt x="683" y="14688"/>
                </a:cubicBezTo>
                <a:cubicBezTo>
                  <a:pt x="943" y="15264"/>
                  <a:pt x="943" y="15552"/>
                  <a:pt x="1204" y="15840"/>
                </a:cubicBezTo>
                <a:cubicBezTo>
                  <a:pt x="3025" y="19584"/>
                  <a:pt x="6409" y="21600"/>
                  <a:pt x="9792" y="21600"/>
                </a:cubicBezTo>
                <a:cubicBezTo>
                  <a:pt x="11353" y="21600"/>
                  <a:pt x="12915" y="21312"/>
                  <a:pt x="14216" y="20448"/>
                </a:cubicBezTo>
                <a:cubicBezTo>
                  <a:pt x="19160" y="17568"/>
                  <a:pt x="20982" y="11232"/>
                  <a:pt x="18380" y="5760"/>
                </a:cubicBezTo>
                <a:cubicBezTo>
                  <a:pt x="16558" y="2304"/>
                  <a:pt x="13175" y="0"/>
                  <a:pt x="9792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Freeform 232"/>
          <p:cNvSpPr/>
          <p:nvPr/>
        </p:nvSpPr>
        <p:spPr>
          <a:xfrm>
            <a:off x="2666747" y="3260304"/>
            <a:ext cx="81790" cy="82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0" h="21600" extrusionOk="0">
                <a:moveTo>
                  <a:pt x="9549" y="0"/>
                </a:moveTo>
                <a:cubicBezTo>
                  <a:pt x="8024" y="0"/>
                  <a:pt x="6500" y="576"/>
                  <a:pt x="4975" y="1440"/>
                </a:cubicBezTo>
                <a:cubicBezTo>
                  <a:pt x="401" y="4032"/>
                  <a:pt x="-1378" y="10656"/>
                  <a:pt x="1163" y="15840"/>
                </a:cubicBezTo>
                <a:cubicBezTo>
                  <a:pt x="2688" y="19584"/>
                  <a:pt x="5991" y="21600"/>
                  <a:pt x="9549" y="21600"/>
                </a:cubicBezTo>
                <a:cubicBezTo>
                  <a:pt x="11074" y="21600"/>
                  <a:pt x="12598" y="21312"/>
                  <a:pt x="13869" y="20448"/>
                </a:cubicBezTo>
                <a:cubicBezTo>
                  <a:pt x="18443" y="17568"/>
                  <a:pt x="20222" y="10944"/>
                  <a:pt x="17935" y="5760"/>
                </a:cubicBezTo>
                <a:cubicBezTo>
                  <a:pt x="16156" y="2016"/>
                  <a:pt x="12853" y="0"/>
                  <a:pt x="9549" y="0"/>
                </a:cubicBezTo>
              </a:path>
            </a:pathLst>
          </a:custGeom>
          <a:solidFill>
            <a:srgbClr val="99999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文本框 50"/>
          <p:cNvSpPr txBox="1"/>
          <p:nvPr/>
        </p:nvSpPr>
        <p:spPr>
          <a:xfrm>
            <a:off x="1504767" y="1143325"/>
            <a:ext cx="4410893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5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3</a:t>
            </a:r>
          </a:p>
        </p:txBody>
      </p:sp>
      <p:sp>
        <p:nvSpPr>
          <p:cNvPr id="400" name="矩形 51"/>
          <p:cNvSpPr/>
          <p:nvPr/>
        </p:nvSpPr>
        <p:spPr>
          <a:xfrm>
            <a:off x="3607711" y="2948731"/>
            <a:ext cx="3031889" cy="568906"/>
          </a:xfrm>
          <a:prstGeom prst="rect">
            <a:avLst/>
          </a:prstGeom>
          <a:solidFill>
            <a:srgbClr val="FBFBF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600"/>
            </a:pPr>
            <a:endParaRPr/>
          </a:p>
        </p:txBody>
      </p:sp>
      <p:sp>
        <p:nvSpPr>
          <p:cNvPr id="401" name="文本框 52"/>
          <p:cNvSpPr txBox="1"/>
          <p:nvPr/>
        </p:nvSpPr>
        <p:spPr>
          <a:xfrm>
            <a:off x="4726725" y="3631262"/>
            <a:ext cx="57685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2000">
                <a:solidFill>
                  <a:srgbClr val="545454"/>
                </a:solidFill>
              </a:defRPr>
            </a:lvl1pPr>
          </a:lstStyle>
          <a:p>
            <a:r>
              <a:t>Risk Management</a:t>
            </a:r>
          </a:p>
        </p:txBody>
      </p:sp>
      <p:sp>
        <p:nvSpPr>
          <p:cNvPr id="402" name="矩形 60"/>
          <p:cNvSpPr txBox="1"/>
          <p:nvPr/>
        </p:nvSpPr>
        <p:spPr>
          <a:xfrm>
            <a:off x="3638675" y="2959978"/>
            <a:ext cx="143428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545454"/>
                </a:solidFill>
              </a:defRPr>
            </a:lvl1pPr>
          </a:lstStyle>
          <a:p>
            <a:r>
              <a:t>Part 03</a:t>
            </a:r>
          </a:p>
        </p:txBody>
      </p:sp>
      <p:sp>
        <p:nvSpPr>
          <p:cNvPr id="403" name="直接连接符 61"/>
          <p:cNvSpPr/>
          <p:nvPr/>
        </p:nvSpPr>
        <p:spPr>
          <a:xfrm>
            <a:off x="4778442" y="3631262"/>
            <a:ext cx="4887963" cy="1"/>
          </a:xfrm>
          <a:prstGeom prst="line">
            <a:avLst/>
          </a:prstGeom>
          <a:ln w="6350">
            <a:solidFill>
              <a:srgbClr val="545454"/>
            </a:solidFill>
            <a:prstDash val="lg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直接连接符 113"/>
          <p:cNvSpPr/>
          <p:nvPr/>
        </p:nvSpPr>
        <p:spPr>
          <a:xfrm flipV="1">
            <a:off x="-187220" y="3866423"/>
            <a:ext cx="2424019" cy="709484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5" name="直接连接符 114"/>
          <p:cNvSpPr/>
          <p:nvPr/>
        </p:nvSpPr>
        <p:spPr>
          <a:xfrm flipV="1">
            <a:off x="6311729" y="1786385"/>
            <a:ext cx="4585806" cy="1342212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6" name="直接连接符 115"/>
          <p:cNvSpPr/>
          <p:nvPr/>
        </p:nvSpPr>
        <p:spPr>
          <a:xfrm flipV="1">
            <a:off x="1622546" y="3818082"/>
            <a:ext cx="1133651" cy="331807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直接连接符 117"/>
          <p:cNvSpPr/>
          <p:nvPr/>
        </p:nvSpPr>
        <p:spPr>
          <a:xfrm flipV="1">
            <a:off x="8387754" y="2629404"/>
            <a:ext cx="276606" cy="80960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直接连接符 122"/>
          <p:cNvSpPr/>
          <p:nvPr/>
        </p:nvSpPr>
        <p:spPr>
          <a:xfrm flipV="1">
            <a:off x="10467603" y="1202830"/>
            <a:ext cx="1956874" cy="536623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9" name="直接连接符 277"/>
          <p:cNvSpPr/>
          <p:nvPr/>
        </p:nvSpPr>
        <p:spPr>
          <a:xfrm flipV="1">
            <a:off x="6732134" y="2355577"/>
            <a:ext cx="358755" cy="514109"/>
          </a:xfrm>
          <a:prstGeom prst="line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0" name="直接连接符 278"/>
          <p:cNvSpPr/>
          <p:nvPr/>
        </p:nvSpPr>
        <p:spPr>
          <a:xfrm flipH="1" flipV="1">
            <a:off x="7095184" y="2355577"/>
            <a:ext cx="876913" cy="280144"/>
          </a:xfrm>
          <a:prstGeom prst="line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1" name="直接连接符 281"/>
          <p:cNvCxnSpPr>
            <a:stCxn id="374" idx="0"/>
            <a:endCxn id="386" idx="0"/>
          </p:cNvCxnSpPr>
          <p:nvPr/>
        </p:nvCxnSpPr>
        <p:spPr>
          <a:xfrm flipH="1">
            <a:off x="7985821" y="1951869"/>
            <a:ext cx="1278511" cy="710740"/>
          </a:xfrm>
          <a:prstGeom prst="straightConnector1">
            <a:avLst/>
          </a:prstGeom>
          <a:ln w="6350">
            <a:solidFill>
              <a:srgbClr val="1A1D1A">
                <a:alpha val="44000"/>
              </a:srgbClr>
            </a:solidFill>
            <a:miter/>
          </a:ln>
        </p:spPr>
      </p:cxnSp>
      <p:cxnSp>
        <p:nvCxnSpPr>
          <p:cNvPr id="412" name="直接连接符 284"/>
          <p:cNvCxnSpPr>
            <a:stCxn id="369" idx="0"/>
            <a:endCxn id="374" idx="0"/>
          </p:cNvCxnSpPr>
          <p:nvPr/>
        </p:nvCxnSpPr>
        <p:spPr>
          <a:xfrm flipH="1">
            <a:off x="9264331" y="1914725"/>
            <a:ext cx="1246332" cy="37145"/>
          </a:xfrm>
          <a:prstGeom prst="straightConnector1">
            <a:avLst/>
          </a:prstGeom>
          <a:ln w="6350">
            <a:solidFill>
              <a:srgbClr val="545454">
                <a:alpha val="44000"/>
              </a:srgbClr>
            </a:solidFill>
            <a:miter/>
          </a:ln>
        </p:spPr>
      </p:cxnSp>
      <p:sp>
        <p:nvSpPr>
          <p:cNvPr id="413" name="直接连接符 287"/>
          <p:cNvSpPr/>
          <p:nvPr/>
        </p:nvSpPr>
        <p:spPr>
          <a:xfrm flipH="1">
            <a:off x="1569463" y="4152536"/>
            <a:ext cx="792555" cy="870148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4" name="直接连接符 295"/>
          <p:cNvSpPr/>
          <p:nvPr/>
        </p:nvSpPr>
        <p:spPr>
          <a:xfrm flipH="1" flipV="1">
            <a:off x="1070841" y="4875287"/>
            <a:ext cx="471172" cy="147397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5" name="直接连接符 298"/>
          <p:cNvSpPr/>
          <p:nvPr/>
        </p:nvSpPr>
        <p:spPr>
          <a:xfrm flipH="1">
            <a:off x="1027885" y="4152536"/>
            <a:ext cx="1319332" cy="641465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416" name="直接连接符 306"/>
          <p:cNvCxnSpPr>
            <a:stCxn id="387" idx="0"/>
            <a:endCxn id="381" idx="0"/>
          </p:cNvCxnSpPr>
          <p:nvPr/>
        </p:nvCxnSpPr>
        <p:spPr>
          <a:xfrm>
            <a:off x="7274151" y="3213265"/>
            <a:ext cx="708885" cy="175608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cxnSp>
        <p:nvCxnSpPr>
          <p:cNvPr id="417" name="直接连接符 313"/>
          <p:cNvCxnSpPr>
            <a:stCxn id="387" idx="0"/>
            <a:endCxn id="370" idx="0"/>
          </p:cNvCxnSpPr>
          <p:nvPr/>
        </p:nvCxnSpPr>
        <p:spPr>
          <a:xfrm flipV="1">
            <a:off x="7274151" y="3017896"/>
            <a:ext cx="1683790" cy="195370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cxnSp>
        <p:nvCxnSpPr>
          <p:cNvPr id="418" name="直接连接符 316"/>
          <p:cNvCxnSpPr>
            <a:stCxn id="381" idx="0"/>
            <a:endCxn id="370" idx="0"/>
          </p:cNvCxnSpPr>
          <p:nvPr/>
        </p:nvCxnSpPr>
        <p:spPr>
          <a:xfrm flipV="1">
            <a:off x="7983035" y="3017896"/>
            <a:ext cx="974906" cy="370977"/>
          </a:xfrm>
          <a:prstGeom prst="straightConnector1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</p:cxnSp>
      <p:sp>
        <p:nvSpPr>
          <p:cNvPr id="419" name="直接连接符 321"/>
          <p:cNvSpPr/>
          <p:nvPr/>
        </p:nvSpPr>
        <p:spPr>
          <a:xfrm flipV="1">
            <a:off x="2266446" y="3297336"/>
            <a:ext cx="404334" cy="103452"/>
          </a:xfrm>
          <a:prstGeom prst="line">
            <a:avLst/>
          </a:prstGeom>
          <a:ln w="6350">
            <a:solidFill>
              <a:srgbClr val="1A1D1A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0" name="直接连接符 324"/>
          <p:cNvSpPr/>
          <p:nvPr/>
        </p:nvSpPr>
        <p:spPr>
          <a:xfrm flipV="1">
            <a:off x="2369833" y="3338470"/>
            <a:ext cx="326202" cy="350514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1" name="直接连接符 327"/>
          <p:cNvSpPr/>
          <p:nvPr/>
        </p:nvSpPr>
        <p:spPr>
          <a:xfrm flipH="1" flipV="1">
            <a:off x="2254599" y="3430501"/>
            <a:ext cx="85055" cy="252407"/>
          </a:xfrm>
          <a:prstGeom prst="line">
            <a:avLst/>
          </a:prstGeom>
          <a:ln w="6350">
            <a:solidFill>
              <a:srgbClr val="545454">
                <a:alpha val="43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16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5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50"/>
                            </p:stCondLst>
                            <p:childTnLst>
                              <p:par>
                                <p:cTn id="61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250"/>
                            </p:stCondLst>
                            <p:childTnLst>
                              <p:par>
                                <p:cTn id="75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750"/>
                            </p:stCondLst>
                            <p:childTnLst>
                              <p:par>
                                <p:cTn id="89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0"/>
                            </p:stCondLst>
                            <p:childTnLst>
                              <p:par>
                                <p:cTn id="96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3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0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3750"/>
                            </p:stCondLst>
                            <p:childTnLst>
                              <p:par>
                                <p:cTn id="117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500"/>
                            </p:stCondLst>
                            <p:childTnLst>
                              <p:par>
                                <p:cTn id="12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9500"/>
                            </p:stCondLst>
                            <p:childTnLst>
                              <p:par>
                                <p:cTn id="13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4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4000"/>
                            </p:stCondLst>
                            <p:childTnLst>
                              <p:par>
                                <p:cTn id="15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500"/>
                            </p:stCondLst>
                            <p:childTnLst>
                              <p:par>
                                <p:cTn id="15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7000"/>
                            </p:stCondLst>
                            <p:childTnLst>
                              <p:par>
                                <p:cTn id="16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8500"/>
                            </p:stCondLst>
                            <p:childTnLst>
                              <p:par>
                                <p:cTn id="16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0000"/>
                            </p:stCondLst>
                            <p:childTnLst>
                              <p:par>
                                <p:cTn id="17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1500"/>
                            </p:stCondLst>
                            <p:childTnLst>
                              <p:par>
                                <p:cTn id="17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3000"/>
                            </p:stCondLst>
                            <p:childTnLst>
                              <p:par>
                                <p:cTn id="18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4500"/>
                            </p:stCondLst>
                            <p:childTnLst>
                              <p:par>
                                <p:cTn id="18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9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7500"/>
                            </p:stCondLst>
                            <p:childTnLst>
                              <p:par>
                                <p:cTn id="19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9000"/>
                            </p:stCondLst>
                            <p:childTnLst>
                              <p:par>
                                <p:cTn id="20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500"/>
                            </p:stCondLst>
                            <p:childTnLst>
                              <p:par>
                                <p:cTn id="20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2000"/>
                            </p:stCondLst>
                            <p:childTnLst>
                              <p:par>
                                <p:cTn id="21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3500"/>
                            </p:stCondLst>
                            <p:childTnLst>
                              <p:par>
                                <p:cTn id="21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5000"/>
                            </p:stCondLst>
                            <p:childTnLst>
                              <p:par>
                                <p:cTn id="22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6500"/>
                            </p:stCondLst>
                            <p:childTnLst>
                              <p:par>
                                <p:cTn id="22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8000"/>
                            </p:stCondLst>
                            <p:childTnLst>
                              <p:par>
                                <p:cTn id="23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9500"/>
                            </p:stCondLst>
                            <p:childTnLst>
                              <p:par>
                                <p:cTn id="23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61000"/>
                            </p:stCondLst>
                            <p:childTnLst>
                              <p:par>
                                <p:cTn id="24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2500"/>
                            </p:stCondLst>
                            <p:childTnLst>
                              <p:par>
                                <p:cTn id="24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64000"/>
                            </p:stCondLst>
                            <p:childTnLst>
                              <p:par>
                                <p:cTn id="25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65500"/>
                            </p:stCondLst>
                            <p:childTnLst>
                              <p:par>
                                <p:cTn id="25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7000"/>
                            </p:stCondLst>
                            <p:childTnLst>
                              <p:par>
                                <p:cTn id="26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8500"/>
                            </p:stCondLst>
                            <p:childTnLst>
                              <p:par>
                                <p:cTn id="269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0"/>
                            </p:stCondLst>
                            <p:childTnLst>
                              <p:par>
                                <p:cTn id="274" presetID="23" presetClass="entr" presetSubtype="16" fill="hold" grpId="0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71500"/>
                            </p:stCondLst>
                            <p:childTnLst>
                              <p:par>
                                <p:cTn id="279" presetID="10" presetClass="entr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-1" presetClass="path" presetSubtype="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L 0.000000 -0.110650" pathEditMode="relative">
                                      <p:cBhvr>
                                        <p:cTn id="284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-1" presetClass="path" presetSubtype="0" accel="50000" decel="5000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0000 -0.110650 L 0.000000 -0.149067" pathEditMode="relative">
                                      <p:cBhvr>
                                        <p:cTn id="287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000"/>
                            </p:stCondLst>
                            <p:childTnLst>
                              <p:par>
                                <p:cTn id="289" presetID="23" presetClass="entr" presetSubtype="16" fill="hold" grpId="0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animBg="1" advAuto="0"/>
      <p:bldP spid="369" grpId="0" animBg="1" advAuto="0"/>
      <p:bldP spid="370" grpId="0" animBg="1" advAuto="0"/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 advAuto="0"/>
      <p:bldP spid="377" grpId="0" animBg="1" advAuto="0"/>
      <p:bldP spid="378" grpId="0" animBg="1" advAuto="0"/>
      <p:bldP spid="379" grpId="0" animBg="1" advAuto="0"/>
      <p:bldP spid="380" grpId="0" animBg="1" advAuto="0"/>
      <p:bldP spid="381" grpId="0" animBg="1" advAuto="0"/>
      <p:bldP spid="382" grpId="0" animBg="1" advAuto="0"/>
      <p:bldP spid="383" grpId="0" animBg="1" advAuto="0"/>
      <p:bldP spid="384" grpId="0" animBg="1" advAuto="0"/>
      <p:bldP spid="385" grpId="0" animBg="1" advAuto="0"/>
      <p:bldP spid="386" grpId="0" animBg="1" advAuto="0"/>
      <p:bldP spid="387" grpId="0" animBg="1" advAuto="0"/>
      <p:bldP spid="388" grpId="0" animBg="1" advAuto="0"/>
      <p:bldP spid="389" grpId="0" animBg="1" advAuto="0"/>
      <p:bldP spid="390" grpId="0" animBg="1" advAuto="0"/>
      <p:bldP spid="391" grpId="0" animBg="1" advAuto="0"/>
      <p:bldP spid="392" grpId="0" animBg="1" advAuto="0"/>
      <p:bldP spid="393" grpId="0" animBg="1" advAuto="0"/>
      <p:bldP spid="394" grpId="0" animBg="1" advAuto="0"/>
      <p:bldP spid="395" grpId="0" animBg="1" advAuto="0"/>
      <p:bldP spid="396" grpId="0" animBg="1" advAuto="0"/>
      <p:bldP spid="397" grpId="0" animBg="1" advAuto="0"/>
      <p:bldP spid="398" grpId="0" animBg="1" advAuto="0"/>
      <p:bldP spid="399" grpId="0" animBg="1" advAuto="0"/>
      <p:bldP spid="401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  <p:bldP spid="406" grpId="0" animBg="1" advAuto="0"/>
      <p:bldP spid="407" grpId="0" animBg="1" advAuto="0"/>
      <p:bldP spid="408" grpId="0" animBg="1" advAuto="0"/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  <p:bldP spid="417" grpId="0" animBg="1" advAuto="0"/>
      <p:bldP spid="418" grpId="0" animBg="1" advAuto="0"/>
      <p:bldP spid="419" grpId="0" animBg="1" advAuto="0"/>
      <p:bldP spid="420" grpId="0" animBg="1" advAuto="0"/>
      <p:bldP spid="42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文本框 2"/>
          <p:cNvSpPr txBox="1"/>
          <p:nvPr/>
        </p:nvSpPr>
        <p:spPr>
          <a:xfrm>
            <a:off x="304364" y="66145"/>
            <a:ext cx="94915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6000"/>
            </a:lvl1pPr>
          </a:lstStyle>
          <a:p>
            <a:r>
              <a:t>3</a:t>
            </a:r>
          </a:p>
        </p:txBody>
      </p:sp>
      <p:sp>
        <p:nvSpPr>
          <p:cNvPr id="424" name="直接连接符 3"/>
          <p:cNvSpPr/>
          <p:nvPr/>
        </p:nvSpPr>
        <p:spPr>
          <a:xfrm flipH="1">
            <a:off x="973487" y="647669"/>
            <a:ext cx="452748" cy="434140"/>
          </a:xfrm>
          <a:prstGeom prst="line">
            <a:avLst/>
          </a:prstGeom>
          <a:ln w="15875" cap="rnd">
            <a:solidFill>
              <a:srgbClr val="54545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5" name="TextBox 1"/>
          <p:cNvSpPr txBox="1"/>
          <p:nvPr/>
        </p:nvSpPr>
        <p:spPr>
          <a:xfrm>
            <a:off x="1575940" y="386060"/>
            <a:ext cx="60387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457200">
              <a:spcBef>
                <a:spcPts val="1200"/>
              </a:spcBef>
              <a:defRPr sz="2133">
                <a:solidFill>
                  <a:srgbClr val="000000"/>
                </a:solidFill>
                <a:latin typeface="+mn-lt"/>
                <a:ea typeface="+mn-ea"/>
                <a:cs typeface="+mn-cs"/>
                <a:sym typeface="Times Roman"/>
              </a:defRPr>
            </a:lvl1pPr>
          </a:lstStyle>
          <a:p>
            <a:r>
              <a:t>Risk Management Plan </a:t>
            </a:r>
          </a:p>
        </p:txBody>
      </p:sp>
      <p:sp>
        <p:nvSpPr>
          <p:cNvPr id="426" name="矩形 4"/>
          <p:cNvSpPr txBox="1"/>
          <p:nvPr/>
        </p:nvSpPr>
        <p:spPr>
          <a:xfrm>
            <a:off x="7270806" y="1925069"/>
            <a:ext cx="4229216" cy="15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spcBef>
                <a:spcPts val="1200"/>
              </a:spcBef>
              <a:defRPr sz="18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66" dirty="0">
                <a:solidFill>
                  <a:srgbClr val="000000"/>
                </a:solidFill>
                <a:latin typeface="+mn-ea"/>
              </a:rPr>
              <a:t>Our team first formulated a risk management plan, based on the risk management steps of </a:t>
            </a:r>
            <a:r>
              <a:rPr sz="1866" b="1" dirty="0">
                <a:solidFill>
                  <a:srgbClr val="000000"/>
                </a:solidFill>
                <a:latin typeface="+mn-ea"/>
                <a:sym typeface="Times Roman"/>
              </a:rPr>
              <a:t>Project Management Institute</a:t>
            </a:r>
            <a:r>
              <a:rPr sz="1866" b="1" dirty="0">
                <a:solidFill>
                  <a:srgbClr val="000000"/>
                </a:solidFill>
                <a:latin typeface="+mn-ea"/>
              </a:rPr>
              <a:t>(</a:t>
            </a:r>
            <a:r>
              <a:rPr sz="1866" b="1" dirty="0">
                <a:solidFill>
                  <a:srgbClr val="000000"/>
                </a:solidFill>
                <a:latin typeface="+mn-ea"/>
                <a:sym typeface="Times Roman"/>
              </a:rPr>
              <a:t>PMI</a:t>
            </a:r>
            <a:r>
              <a:rPr sz="1866" b="1" dirty="0">
                <a:solidFill>
                  <a:srgbClr val="000000"/>
                </a:solidFill>
                <a:latin typeface="+mn-ea"/>
              </a:rPr>
              <a:t>) </a:t>
            </a:r>
            <a:r>
              <a:rPr sz="1866" dirty="0">
                <a:solidFill>
                  <a:srgbClr val="000000"/>
                </a:solidFill>
                <a:latin typeface="+mn-ea"/>
              </a:rPr>
              <a:t>risk management. </a:t>
            </a:r>
            <a:endParaRPr sz="1866" dirty="0">
              <a:solidFill>
                <a:srgbClr val="000000"/>
              </a:solidFill>
              <a:latin typeface="+mn-ea"/>
              <a:sym typeface="Times Roman"/>
            </a:endParaRPr>
          </a:p>
        </p:txBody>
      </p:sp>
      <p:pic>
        <p:nvPicPr>
          <p:cNvPr id="427" name="PMI steps.png" descr="PMI ste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334" y="1480313"/>
            <a:ext cx="6289055" cy="43489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374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000 0.000000 L 0.033732 0.043995" pathEditMode="relative">
                                      <p:cBhvr>
                                        <p:cTn id="17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 advAuto="0"/>
      <p:bldP spid="424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667</Words>
  <Application>Microsoft Office PowerPoint</Application>
  <PresentationFormat>自定义</PresentationFormat>
  <Paragraphs>126</Paragraphs>
  <Slides>20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hyo619</cp:lastModifiedBy>
  <cp:revision>352</cp:revision>
  <dcterms:created xsi:type="dcterms:W3CDTF">2016-09-12T01:03:00Z</dcterms:created>
  <dcterms:modified xsi:type="dcterms:W3CDTF">2021-04-26T02:16:42Z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